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60" r:id="rId6"/>
    <p:sldId id="259"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4856784206322E-2"/>
          <c:y val="3.2105067452815661E-2"/>
          <c:w val="0.93623892122180374"/>
          <c:h val="0.90018748256283465"/>
        </c:manualLayout>
      </c:layout>
      <c:barChart>
        <c:barDir val="col"/>
        <c:grouping val="clustered"/>
        <c:varyColors val="0"/>
        <c:ser>
          <c:idx val="0"/>
          <c:order val="0"/>
          <c:spPr>
            <a:solidFill>
              <a:schemeClr val="accent1"/>
            </a:solidFill>
            <a:ln>
              <a:noFill/>
            </a:ln>
            <a:effectLst/>
          </c:spPr>
          <c:invertIfNegative val="0"/>
          <c:cat>
            <c:strRef>
              <c:f>Sheet1!$B$2:$G$2</c:f>
              <c:strCache>
                <c:ptCount val="6"/>
                <c:pt idx="0">
                  <c:v>&lt;16</c:v>
                </c:pt>
                <c:pt idx="1">
                  <c:v>16 - 29</c:v>
                </c:pt>
                <c:pt idx="2">
                  <c:v>30 - 45</c:v>
                </c:pt>
                <c:pt idx="3">
                  <c:v>46 - 64</c:v>
                </c:pt>
                <c:pt idx="4">
                  <c:v>65 - 84</c:v>
                </c:pt>
                <c:pt idx="5">
                  <c:v>85+</c:v>
                </c:pt>
              </c:strCache>
            </c:strRef>
          </c:cat>
          <c:val>
            <c:numRef>
              <c:f>Sheet1!$B$3:$G$3</c:f>
              <c:numCache>
                <c:formatCode>0%</c:formatCode>
                <c:ptCount val="6"/>
                <c:pt idx="0" formatCode="0.00%">
                  <c:v>8.9999999999999993E-3</c:v>
                </c:pt>
                <c:pt idx="1">
                  <c:v>0.02</c:v>
                </c:pt>
                <c:pt idx="2" formatCode="0.00%">
                  <c:v>4.9000000000000002E-2</c:v>
                </c:pt>
                <c:pt idx="3" formatCode="0.00%">
                  <c:v>0.35399999999999998</c:v>
                </c:pt>
                <c:pt idx="4" formatCode="0.00%">
                  <c:v>0.53900000000000003</c:v>
                </c:pt>
                <c:pt idx="5" formatCode="0.00%">
                  <c:v>2.9000000000000001E-2</c:v>
                </c:pt>
              </c:numCache>
            </c:numRef>
          </c:val>
          <c:extLst>
            <c:ext xmlns:c16="http://schemas.microsoft.com/office/drawing/2014/chart" uri="{C3380CC4-5D6E-409C-BE32-E72D297353CC}">
              <c16:uniqueId val="{00000000-899D-4958-BE9E-26A661DBA894}"/>
            </c:ext>
          </c:extLst>
        </c:ser>
        <c:dLbls>
          <c:showLegendKey val="0"/>
          <c:showVal val="0"/>
          <c:showCatName val="0"/>
          <c:showSerName val="0"/>
          <c:showPercent val="0"/>
          <c:showBubbleSize val="0"/>
        </c:dLbls>
        <c:gapWidth val="219"/>
        <c:overlap val="-27"/>
        <c:axId val="380298048"/>
        <c:axId val="380299032"/>
      </c:barChart>
      <c:catAx>
        <c:axId val="38029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380299032"/>
        <c:crosses val="autoZero"/>
        <c:auto val="1"/>
        <c:lblAlgn val="ctr"/>
        <c:lblOffset val="100"/>
        <c:noMultiLvlLbl val="0"/>
      </c:catAx>
      <c:valAx>
        <c:axId val="3802990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380298048"/>
        <c:crosses val="autoZero"/>
        <c:crossBetween val="between"/>
      </c:valAx>
      <c:spPr>
        <a:noFill/>
        <a:ln>
          <a:noFill/>
        </a:ln>
        <a:effectLst/>
      </c:spPr>
    </c:plotArea>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00518694502633"/>
          <c:y val="4.8611323759071561E-2"/>
          <c:w val="0.80514507404469371"/>
          <c:h val="0.83138664757938574"/>
        </c:manualLayout>
      </c:layout>
      <c:barChart>
        <c:barDir val="bar"/>
        <c:grouping val="clustered"/>
        <c:varyColors val="0"/>
        <c:ser>
          <c:idx val="0"/>
          <c:order val="0"/>
          <c:spPr>
            <a:solidFill>
              <a:schemeClr val="accent1"/>
            </a:solidFill>
            <a:ln>
              <a:noFill/>
            </a:ln>
            <a:effectLst/>
          </c:spPr>
          <c:invertIfNegative val="0"/>
          <c:cat>
            <c:strRef>
              <c:f>Sheet1!$R$5:$W$5</c:f>
              <c:strCache>
                <c:ptCount val="6"/>
                <c:pt idx="0">
                  <c:v>Work in Parish</c:v>
                </c:pt>
                <c:pt idx="1">
                  <c:v>Work Outside Parish</c:v>
                </c:pt>
                <c:pt idx="2">
                  <c:v>Seeking Work</c:v>
                </c:pt>
                <c:pt idx="3">
                  <c:v>Retired</c:v>
                </c:pt>
                <c:pt idx="4">
                  <c:v>Student</c:v>
                </c:pt>
                <c:pt idx="5">
                  <c:v>Disabled</c:v>
                </c:pt>
              </c:strCache>
            </c:strRef>
          </c:cat>
          <c:val>
            <c:numRef>
              <c:f>Sheet1!$R$6:$W$6</c:f>
              <c:numCache>
                <c:formatCode>0.00%</c:formatCode>
                <c:ptCount val="6"/>
                <c:pt idx="0">
                  <c:v>0.22600000000000001</c:v>
                </c:pt>
                <c:pt idx="1">
                  <c:v>0.189</c:v>
                </c:pt>
                <c:pt idx="2" formatCode="0%">
                  <c:v>0</c:v>
                </c:pt>
                <c:pt idx="3">
                  <c:v>0.54800000000000004</c:v>
                </c:pt>
                <c:pt idx="4">
                  <c:v>2.8000000000000001E-2</c:v>
                </c:pt>
                <c:pt idx="5">
                  <c:v>8.9999999999999993E-3</c:v>
                </c:pt>
              </c:numCache>
            </c:numRef>
          </c:val>
          <c:extLst>
            <c:ext xmlns:c16="http://schemas.microsoft.com/office/drawing/2014/chart" uri="{C3380CC4-5D6E-409C-BE32-E72D297353CC}">
              <c16:uniqueId val="{00000000-D7CD-49B1-97DD-CDFEBA147153}"/>
            </c:ext>
          </c:extLst>
        </c:ser>
        <c:dLbls>
          <c:showLegendKey val="0"/>
          <c:showVal val="0"/>
          <c:showCatName val="0"/>
          <c:showSerName val="0"/>
          <c:showPercent val="0"/>
          <c:showBubbleSize val="0"/>
        </c:dLbls>
        <c:gapWidth val="182"/>
        <c:axId val="381270744"/>
        <c:axId val="381269104"/>
      </c:barChart>
      <c:catAx>
        <c:axId val="3812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381269104"/>
        <c:crosses val="autoZero"/>
        <c:auto val="1"/>
        <c:lblAlgn val="ctr"/>
        <c:lblOffset val="100"/>
        <c:noMultiLvlLbl val="0"/>
      </c:catAx>
      <c:valAx>
        <c:axId val="3812691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381270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Type of Business</a:t>
            </a:r>
          </a:p>
        </c:rich>
      </c:tx>
      <c:layout>
        <c:manualLayout>
          <c:xMode val="edge"/>
          <c:yMode val="edge"/>
          <c:x val="0.465480048689566"/>
          <c:y val="2.04304974699736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46749591083722"/>
          <c:y val="0.10953665286401562"/>
          <c:w val="0.77992801171592685"/>
          <c:h val="0.79524780653674798"/>
        </c:manualLayout>
      </c:layout>
      <c:barChart>
        <c:barDir val="bar"/>
        <c:grouping val="clustered"/>
        <c:varyColors val="0"/>
        <c:ser>
          <c:idx val="0"/>
          <c:order val="0"/>
          <c:spPr>
            <a:solidFill>
              <a:schemeClr val="accent1"/>
            </a:solidFill>
            <a:ln>
              <a:noFill/>
            </a:ln>
            <a:effectLst/>
          </c:spPr>
          <c:invertIfNegative val="0"/>
          <c:cat>
            <c:strRef>
              <c:f>Sheet1!$G$21:$J$21</c:f>
              <c:strCache>
                <c:ptCount val="4"/>
                <c:pt idx="0">
                  <c:v>Farming and Agriculture</c:v>
                </c:pt>
                <c:pt idx="1">
                  <c:v>Holiday Accommodation</c:v>
                </c:pt>
                <c:pt idx="2">
                  <c:v>Professional</c:v>
                </c:pt>
                <c:pt idx="3">
                  <c:v>Other (Equestrian)</c:v>
                </c:pt>
              </c:strCache>
            </c:strRef>
          </c:cat>
          <c:val>
            <c:numRef>
              <c:f>Sheet1!$G$22:$J$22</c:f>
              <c:numCache>
                <c:formatCode>0.00%</c:formatCode>
                <c:ptCount val="4"/>
                <c:pt idx="0">
                  <c:v>0.53900000000000003</c:v>
                </c:pt>
                <c:pt idx="1">
                  <c:v>0.23100000000000001</c:v>
                </c:pt>
                <c:pt idx="2">
                  <c:v>0.154</c:v>
                </c:pt>
                <c:pt idx="3">
                  <c:v>7.5999999999999998E-2</c:v>
                </c:pt>
              </c:numCache>
            </c:numRef>
          </c:val>
          <c:extLst>
            <c:ext xmlns:c16="http://schemas.microsoft.com/office/drawing/2014/chart" uri="{C3380CC4-5D6E-409C-BE32-E72D297353CC}">
              <c16:uniqueId val="{00000000-4E76-4150-A831-5FDE1382D063}"/>
            </c:ext>
          </c:extLst>
        </c:ser>
        <c:dLbls>
          <c:showLegendKey val="0"/>
          <c:showVal val="0"/>
          <c:showCatName val="0"/>
          <c:showSerName val="0"/>
          <c:showPercent val="0"/>
          <c:showBubbleSize val="0"/>
        </c:dLbls>
        <c:gapWidth val="182"/>
        <c:axId val="376302528"/>
        <c:axId val="376305808"/>
      </c:barChart>
      <c:catAx>
        <c:axId val="37630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376305808"/>
        <c:crosses val="autoZero"/>
        <c:auto val="1"/>
        <c:lblAlgn val="ctr"/>
        <c:lblOffset val="100"/>
        <c:noMultiLvlLbl val="0"/>
      </c:catAx>
      <c:valAx>
        <c:axId val="37630580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37630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15C29B-BE44-480E-B3B5-BAD5212C200E}"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382042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15C29B-BE44-480E-B3B5-BAD5212C200E}"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269648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15C29B-BE44-480E-B3B5-BAD5212C200E}"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871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15C29B-BE44-480E-B3B5-BAD5212C200E}"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321194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15C29B-BE44-480E-B3B5-BAD5212C200E}"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271136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15C29B-BE44-480E-B3B5-BAD5212C200E}"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231329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15C29B-BE44-480E-B3B5-BAD5212C200E}" type="datetimeFigureOut">
              <a:rPr lang="en-US" smtClean="0"/>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134752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15C29B-BE44-480E-B3B5-BAD5212C200E}" type="datetimeFigureOut">
              <a:rPr lang="en-US" smtClean="0"/>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384373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5C29B-BE44-480E-B3B5-BAD5212C200E}" type="datetimeFigureOut">
              <a:rPr lang="en-US" smtClean="0"/>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357184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15C29B-BE44-480E-B3B5-BAD5212C200E}"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249489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15C29B-BE44-480E-B3B5-BAD5212C200E}"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D9D8-478A-4DEC-9831-EB7B092FFFC0}" type="slidenum">
              <a:rPr lang="en-US" smtClean="0"/>
              <a:t>‹#›</a:t>
            </a:fld>
            <a:endParaRPr lang="en-US"/>
          </a:p>
        </p:txBody>
      </p:sp>
    </p:spTree>
    <p:extLst>
      <p:ext uri="{BB962C8B-B14F-4D97-AF65-F5344CB8AC3E}">
        <p14:creationId xmlns:p14="http://schemas.microsoft.com/office/powerpoint/2010/main" val="204101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5C29B-BE44-480E-B3B5-BAD5212C200E}" type="datetimeFigureOut">
              <a:rPr lang="en-US" smtClean="0"/>
              <a:t>6/9/2016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1D9D8-478A-4DEC-9831-EB7B092FFFC0}" type="slidenum">
              <a:rPr lang="en-US" smtClean="0"/>
              <a:t>‹#›</a:t>
            </a:fld>
            <a:endParaRPr lang="en-US"/>
          </a:p>
        </p:txBody>
      </p:sp>
    </p:spTree>
    <p:extLst>
      <p:ext uri="{BB962C8B-B14F-4D97-AF65-F5344CB8AC3E}">
        <p14:creationId xmlns:p14="http://schemas.microsoft.com/office/powerpoint/2010/main" val="109451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pandcseaman@aol.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1524000" y="482237"/>
            <a:ext cx="9671901" cy="6055451"/>
          </a:xfrm>
          <a:prstGeom prst="rect">
            <a:avLst/>
          </a:prstGeom>
          <a:effectLst>
            <a:softEdge rad="317500"/>
          </a:effectLst>
        </p:spPr>
      </p:pic>
      <p:sp>
        <p:nvSpPr>
          <p:cNvPr id="2" name="Title 1"/>
          <p:cNvSpPr>
            <a:spLocks noGrp="1"/>
          </p:cNvSpPr>
          <p:nvPr>
            <p:ph type="ctrTitle"/>
          </p:nvPr>
        </p:nvSpPr>
        <p:spPr/>
        <p:txBody>
          <a:bodyPr/>
          <a:lstStyle/>
          <a:p>
            <a:r>
              <a:rPr lang="en-GB" dirty="0"/>
              <a:t>Lanreath Neighbourhood Plan</a:t>
            </a:r>
            <a:endParaRPr lang="en-US" dirty="0"/>
          </a:p>
        </p:txBody>
      </p:sp>
      <p:sp>
        <p:nvSpPr>
          <p:cNvPr id="3" name="Subtitle 2"/>
          <p:cNvSpPr>
            <a:spLocks noGrp="1"/>
          </p:cNvSpPr>
          <p:nvPr>
            <p:ph type="subTitle" idx="1"/>
          </p:nvPr>
        </p:nvSpPr>
        <p:spPr/>
        <p:txBody>
          <a:bodyPr/>
          <a:lstStyle/>
          <a:p>
            <a:endParaRPr lang="en-GB" dirty="0"/>
          </a:p>
          <a:p>
            <a:endParaRPr lang="en-GB" dirty="0"/>
          </a:p>
          <a:p>
            <a:r>
              <a:rPr lang="en-GB" dirty="0"/>
              <a:t>2</a:t>
            </a:r>
            <a:r>
              <a:rPr lang="en-GB" baseline="30000" dirty="0"/>
              <a:t>nd</a:t>
            </a:r>
            <a:r>
              <a:rPr lang="en-GB" dirty="0"/>
              <a:t> Public Meeting: Lanreath Village Hall Thursday 9</a:t>
            </a:r>
            <a:r>
              <a:rPr lang="en-GB" baseline="30000" dirty="0"/>
              <a:t>th</a:t>
            </a:r>
            <a:r>
              <a:rPr lang="en-GB" dirty="0"/>
              <a:t> June 2016</a:t>
            </a:r>
            <a:endParaRPr lang="en-US" dirty="0"/>
          </a:p>
        </p:txBody>
      </p:sp>
    </p:spTree>
    <p:extLst>
      <p:ext uri="{BB962C8B-B14F-4D97-AF65-F5344CB8AC3E}">
        <p14:creationId xmlns:p14="http://schemas.microsoft.com/office/powerpoint/2010/main" val="335033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72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Lanreath Neighbourhood Plan Framework</a:t>
            </a:r>
            <a:endParaRPr lang="en-US" sz="3200" b="1" dirty="0"/>
          </a:p>
        </p:txBody>
      </p:sp>
      <p:sp>
        <p:nvSpPr>
          <p:cNvPr id="3" name="Content Placeholder 2"/>
          <p:cNvSpPr>
            <a:spLocks noGrp="1"/>
          </p:cNvSpPr>
          <p:nvPr>
            <p:ph idx="1"/>
          </p:nvPr>
        </p:nvSpPr>
        <p:spPr>
          <a:xfrm>
            <a:off x="838200" y="1420272"/>
            <a:ext cx="10515600" cy="4961674"/>
          </a:xfrm>
        </p:spPr>
        <p:txBody>
          <a:bodyPr>
            <a:normAutofit fontScale="92500" lnSpcReduction="20000"/>
          </a:bodyPr>
          <a:lstStyle/>
          <a:p>
            <a:r>
              <a:rPr lang="en-GB" dirty="0"/>
              <a:t>Steering Group used Evidence Base Report and feedback from LNDP Questionnaire to develop the Lanreath Neighbourhood Plan Framework Document.</a:t>
            </a:r>
          </a:p>
          <a:p>
            <a:r>
              <a:rPr lang="en-GB" dirty="0"/>
              <a:t>In developing the framework the Steering Group were mindful that the views of large percentage of the Community are not represented in responses to the questionnaire</a:t>
            </a:r>
            <a:r>
              <a:rPr lang="en-US" dirty="0"/>
              <a:t>.</a:t>
            </a:r>
          </a:p>
          <a:p>
            <a:r>
              <a:rPr lang="en-GB" dirty="0"/>
              <a:t>Objectives and Policies cannot reflect the full diversity of opinion in the community and therefore some individual opinions and positions may not represented.</a:t>
            </a:r>
            <a:endParaRPr lang="en-US" dirty="0"/>
          </a:p>
          <a:p>
            <a:r>
              <a:rPr lang="en-GB" dirty="0"/>
              <a:t>The Steering Group would like to use this opportunity to seek views from the widest section of the community.</a:t>
            </a:r>
          </a:p>
          <a:p>
            <a:r>
              <a:rPr lang="en-GB" dirty="0"/>
              <a:t>The Lanreath Neighbourhood Plan Framework document is available on the Website and hard copies are available for review at the Lanreath Village shop and here today.</a:t>
            </a:r>
          </a:p>
        </p:txBody>
      </p:sp>
    </p:spTree>
    <p:extLst>
      <p:ext uri="{BB962C8B-B14F-4D97-AF65-F5344CB8AC3E}">
        <p14:creationId xmlns:p14="http://schemas.microsoft.com/office/powerpoint/2010/main" val="31321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8092" y="363994"/>
            <a:ext cx="10515600" cy="7849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Lanreath Neighbourhood Plan Framework</a:t>
            </a:r>
            <a:endParaRPr lang="en-US" sz="3200" b="1" dirty="0"/>
          </a:p>
        </p:txBody>
      </p:sp>
      <p:sp>
        <p:nvSpPr>
          <p:cNvPr id="5" name="Text Box 2"/>
          <p:cNvSpPr txBox="1">
            <a:spLocks noGrp="1" noChangeArrowheads="1"/>
          </p:cNvSpPr>
          <p:nvPr>
            <p:ph idx="1"/>
          </p:nvPr>
        </p:nvSpPr>
        <p:spPr bwMode="auto">
          <a:xfrm>
            <a:off x="2472228" y="1294658"/>
            <a:ext cx="7023755" cy="973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indent="0" algn="ctr">
              <a:lnSpc>
                <a:spcPct val="107000"/>
              </a:lnSpc>
              <a:spcBef>
                <a:spcPts val="0"/>
              </a:spcBef>
              <a:spcAft>
                <a:spcPts val="800"/>
              </a:spcAft>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Steering Group Mission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‘Shaping the future development of Lanreath while safeguarding and enhancing what is valued by the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553906" y="2632645"/>
            <a:ext cx="4703974" cy="6192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Taking Guidance from LNDP Questionnaire feedback and Evidence Base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472228" y="3626105"/>
            <a:ext cx="6909847" cy="985334"/>
          </a:xfrm>
          <a:prstGeom prst="rect">
            <a:avLst/>
          </a:prstGeom>
          <a:ln>
            <a:solidFill>
              <a:srgbClr val="000000"/>
            </a:solidFill>
          </a:ln>
        </p:spPr>
        <p:txBody>
          <a:bodyPr wrap="square">
            <a:spAutoFit/>
          </a:bodyPr>
          <a:lstStyle/>
          <a:p>
            <a:pPr algn="ct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Vision for the Future of Lanreath</a:t>
            </a:r>
          </a:p>
          <a:p>
            <a:pPr algn="ct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‘Conserve and enhance the built, economic and natural environment of Lanreath Parish and retain and promote a healthy, vibrant and sustainable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3591612" y="4976918"/>
            <a:ext cx="4666268" cy="338554"/>
          </a:xfrm>
          <a:prstGeom prst="rect">
            <a:avLst/>
          </a:prstGeom>
          <a:noFill/>
          <a:ln>
            <a:solidFill>
              <a:srgbClr val="000000"/>
            </a:solidFill>
          </a:ln>
        </p:spPr>
        <p:txBody>
          <a:bodyPr wrap="square" rtlCol="0">
            <a:spAutoFit/>
          </a:bodyPr>
          <a:lstStyle/>
          <a:p>
            <a:pPr algn="ctr"/>
            <a:r>
              <a:rPr lang="en-GB" sz="1600" dirty="0"/>
              <a:t>Develop Objectives</a:t>
            </a:r>
            <a:endParaRPr lang="en-US" sz="1600" dirty="0"/>
          </a:p>
        </p:txBody>
      </p:sp>
      <p:sp>
        <p:nvSpPr>
          <p:cNvPr id="14" name="TextBox 13"/>
          <p:cNvSpPr txBox="1"/>
          <p:nvPr/>
        </p:nvSpPr>
        <p:spPr>
          <a:xfrm>
            <a:off x="3570449" y="5711393"/>
            <a:ext cx="4666268" cy="338554"/>
          </a:xfrm>
          <a:prstGeom prst="rect">
            <a:avLst/>
          </a:prstGeom>
          <a:noFill/>
          <a:ln>
            <a:solidFill>
              <a:srgbClr val="000000"/>
            </a:solidFill>
          </a:ln>
        </p:spPr>
        <p:txBody>
          <a:bodyPr wrap="square" rtlCol="0">
            <a:spAutoFit/>
          </a:bodyPr>
          <a:lstStyle/>
          <a:p>
            <a:pPr algn="ctr"/>
            <a:r>
              <a:rPr lang="en-GB" sz="1600" dirty="0"/>
              <a:t>Draft Policies</a:t>
            </a:r>
            <a:endParaRPr lang="en-US" sz="1600" dirty="0"/>
          </a:p>
        </p:txBody>
      </p:sp>
      <p:sp>
        <p:nvSpPr>
          <p:cNvPr id="15" name="Down Arrow 14"/>
          <p:cNvSpPr/>
          <p:nvPr/>
        </p:nvSpPr>
        <p:spPr>
          <a:xfrm>
            <a:off x="5827680" y="2268258"/>
            <a:ext cx="156426" cy="3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Down Arrow 15"/>
          <p:cNvSpPr/>
          <p:nvPr/>
        </p:nvSpPr>
        <p:spPr>
          <a:xfrm>
            <a:off x="5827680" y="3254606"/>
            <a:ext cx="156426" cy="3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Down Arrow 16"/>
          <p:cNvSpPr/>
          <p:nvPr/>
        </p:nvSpPr>
        <p:spPr>
          <a:xfrm>
            <a:off x="5825370" y="4621135"/>
            <a:ext cx="156426" cy="3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Down Arrow 17"/>
          <p:cNvSpPr/>
          <p:nvPr/>
        </p:nvSpPr>
        <p:spPr>
          <a:xfrm>
            <a:off x="5825370" y="5366134"/>
            <a:ext cx="156426" cy="3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2735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9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Lanreath Neighbourhood Plan Framework</a:t>
            </a:r>
            <a:endParaRPr lang="en-US" sz="3200" dirty="0"/>
          </a:p>
        </p:txBody>
      </p:sp>
      <p:sp>
        <p:nvSpPr>
          <p:cNvPr id="3" name="Content Placeholder 2"/>
          <p:cNvSpPr>
            <a:spLocks noGrp="1"/>
          </p:cNvSpPr>
          <p:nvPr>
            <p:ph idx="1"/>
          </p:nvPr>
        </p:nvSpPr>
        <p:spPr>
          <a:xfrm>
            <a:off x="838200" y="1426445"/>
            <a:ext cx="10515600" cy="4351338"/>
          </a:xfrm>
        </p:spPr>
        <p:txBody>
          <a:bodyPr/>
          <a:lstStyle/>
          <a:p>
            <a:pPr marL="0" indent="0" algn="ctr">
              <a:buNone/>
            </a:pPr>
            <a:r>
              <a:rPr lang="en-GB" dirty="0"/>
              <a:t>Objectives and draft Policies grouped under six subject headings:</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815093367"/>
              </p:ext>
            </p:extLst>
          </p:nvPr>
        </p:nvGraphicFramePr>
        <p:xfrm>
          <a:off x="1649691" y="1998484"/>
          <a:ext cx="8814061" cy="4648903"/>
        </p:xfrm>
        <a:graphic>
          <a:graphicData uri="http://schemas.openxmlformats.org/drawingml/2006/table">
            <a:tbl>
              <a:tblPr firstRow="1" firstCol="1" bandRow="1"/>
              <a:tblGrid>
                <a:gridCol w="8814061">
                  <a:extLst>
                    <a:ext uri="{9D8B030D-6E8A-4147-A177-3AD203B41FA5}">
                      <a16:colId xmlns:a16="http://schemas.microsoft.com/office/drawing/2014/main" val="2732489988"/>
                    </a:ext>
                  </a:extLst>
                </a:gridCol>
              </a:tblGrid>
              <a:tr h="697582">
                <a:tc>
                  <a:txBody>
                    <a:bodyPr/>
                    <a:lstStyle/>
                    <a:p>
                      <a:pPr marL="0" marR="0" algn="ctr">
                        <a:lnSpc>
                          <a:spcPct val="107000"/>
                        </a:lnSpc>
                        <a:spcBef>
                          <a:spcPts val="0"/>
                        </a:spcBef>
                        <a:spcAft>
                          <a:spcPts val="0"/>
                        </a:spcAft>
                      </a:pP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2800" baseline="0" dirty="0">
                          <a:effectLst/>
                          <a:latin typeface="Calibri" panose="020F0502020204030204" pitchFamily="34" charset="0"/>
                          <a:ea typeface="Calibri" panose="020F0502020204030204" pitchFamily="34" charset="0"/>
                          <a:cs typeface="Times New Roman" panose="02020603050405020304" pitchFamily="18" charset="0"/>
                        </a:rPr>
                        <a:t>Housing Development</a:t>
                      </a:r>
                    </a:p>
                    <a:p>
                      <a:pPr marL="0" marR="0" algn="ctr">
                        <a:lnSpc>
                          <a:spcPct val="107000"/>
                        </a:lnSpc>
                        <a:spcBef>
                          <a:spcPts val="0"/>
                        </a:spcBef>
                        <a:spcAft>
                          <a:spcPts val="0"/>
                        </a:spcAft>
                      </a:pP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0"/>
                            <a:lumOff val="100000"/>
                          </a:schemeClr>
                        </a:gs>
                        <a:gs pos="67000">
                          <a:schemeClr val="accent3">
                            <a:lumMod val="0"/>
                            <a:lumOff val="100000"/>
                          </a:schemeClr>
                        </a:gs>
                        <a:gs pos="100000">
                          <a:schemeClr val="accent3">
                            <a:lumMod val="100000"/>
                          </a:schemeClr>
                        </a:gs>
                      </a:gsLst>
                      <a:path path="circle">
                        <a:fillToRect l="50000" t="50000" r="50000" b="50000"/>
                      </a:path>
                      <a:tileRect/>
                    </a:gradFill>
                  </a:tcPr>
                </a:tc>
                <a:extLst>
                  <a:ext uri="{0D108BD9-81ED-4DB2-BD59-A6C34878D82A}">
                    <a16:rowId xmlns:a16="http://schemas.microsoft.com/office/drawing/2014/main" val="1659465383"/>
                  </a:ext>
                </a:extLst>
              </a:tr>
              <a:tr h="735398">
                <a:tc>
                  <a:txBody>
                    <a:bodyPr/>
                    <a:lstStyle/>
                    <a:p>
                      <a:pPr marL="0" marR="0" algn="ctr">
                        <a:lnSpc>
                          <a:spcPct val="107000"/>
                        </a:lnSpc>
                        <a:spcBef>
                          <a:spcPts val="0"/>
                        </a:spcBef>
                        <a:spcAft>
                          <a:spcPts val="0"/>
                        </a:spcAft>
                      </a:pP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2800" baseline="0" dirty="0">
                          <a:effectLst/>
                          <a:latin typeface="Calibri" panose="020F0502020204030204" pitchFamily="34" charset="0"/>
                          <a:ea typeface="Calibri" panose="020F0502020204030204" pitchFamily="34" charset="0"/>
                          <a:cs typeface="Times New Roman" panose="02020603050405020304" pitchFamily="18" charset="0"/>
                        </a:rPr>
                        <a:t>Commercial Development</a:t>
                      </a:r>
                    </a:p>
                    <a:p>
                      <a:pPr marL="0" marR="0" algn="ctr">
                        <a:lnSpc>
                          <a:spcPct val="107000"/>
                        </a:lnSpc>
                        <a:spcBef>
                          <a:spcPts val="0"/>
                        </a:spcBef>
                        <a:spcAft>
                          <a:spcPts val="0"/>
                        </a:spcAft>
                      </a:pP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0"/>
                            <a:lumOff val="100000"/>
                          </a:schemeClr>
                        </a:gs>
                        <a:gs pos="67000">
                          <a:schemeClr val="accent3">
                            <a:lumMod val="0"/>
                            <a:lumOff val="100000"/>
                          </a:schemeClr>
                        </a:gs>
                        <a:gs pos="100000">
                          <a:schemeClr val="accent3">
                            <a:lumMod val="100000"/>
                          </a:schemeClr>
                        </a:gs>
                      </a:gsLst>
                      <a:path path="circle">
                        <a:fillToRect l="50000" t="50000" r="50000" b="50000"/>
                      </a:path>
                      <a:tileRect/>
                    </a:gradFill>
                  </a:tcPr>
                </a:tc>
                <a:extLst>
                  <a:ext uri="{0D108BD9-81ED-4DB2-BD59-A6C34878D82A}">
                    <a16:rowId xmlns:a16="http://schemas.microsoft.com/office/drawing/2014/main" val="1718753118"/>
                  </a:ext>
                </a:extLst>
              </a:tr>
              <a:tr h="735398">
                <a:tc>
                  <a:txBody>
                    <a:bodyPr/>
                    <a:lstStyle/>
                    <a:p>
                      <a:pPr marL="0" marR="0" algn="ctr">
                        <a:lnSpc>
                          <a:spcPct val="107000"/>
                        </a:lnSpc>
                        <a:spcBef>
                          <a:spcPts val="0"/>
                        </a:spcBef>
                        <a:spcAft>
                          <a:spcPts val="0"/>
                        </a:spcAft>
                      </a:pP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2800" baseline="0" dirty="0">
                          <a:effectLst/>
                          <a:latin typeface="Calibri" panose="020F0502020204030204" pitchFamily="34" charset="0"/>
                          <a:ea typeface="Calibri" panose="020F0502020204030204" pitchFamily="34" charset="0"/>
                          <a:cs typeface="Times New Roman" panose="02020603050405020304" pitchFamily="18" charset="0"/>
                        </a:rPr>
                        <a:t>Environment and Heritage</a:t>
                      </a:r>
                    </a:p>
                    <a:p>
                      <a:pPr marL="0" marR="0" algn="ctr">
                        <a:lnSpc>
                          <a:spcPct val="107000"/>
                        </a:lnSpc>
                        <a:spcBef>
                          <a:spcPts val="0"/>
                        </a:spcBef>
                        <a:spcAft>
                          <a:spcPts val="0"/>
                        </a:spcAft>
                      </a:pP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0"/>
                            <a:lumOff val="100000"/>
                          </a:schemeClr>
                        </a:gs>
                        <a:gs pos="67000">
                          <a:schemeClr val="accent3">
                            <a:lumMod val="0"/>
                            <a:lumOff val="100000"/>
                          </a:schemeClr>
                        </a:gs>
                        <a:gs pos="100000">
                          <a:schemeClr val="accent3">
                            <a:lumMod val="100000"/>
                          </a:schemeClr>
                        </a:gs>
                      </a:gsLst>
                      <a:path path="circle">
                        <a:fillToRect l="50000" t="50000" r="50000" b="50000"/>
                      </a:path>
                      <a:tileRect/>
                    </a:gradFill>
                  </a:tcPr>
                </a:tc>
                <a:extLst>
                  <a:ext uri="{0D108BD9-81ED-4DB2-BD59-A6C34878D82A}">
                    <a16:rowId xmlns:a16="http://schemas.microsoft.com/office/drawing/2014/main" val="2884359072"/>
                  </a:ext>
                </a:extLst>
              </a:tr>
              <a:tr h="735398">
                <a:tc>
                  <a:txBody>
                    <a:bodyPr/>
                    <a:lstStyle/>
                    <a:p>
                      <a:pPr marL="0" marR="0" algn="ctr">
                        <a:lnSpc>
                          <a:spcPct val="107000"/>
                        </a:lnSpc>
                        <a:spcBef>
                          <a:spcPts val="0"/>
                        </a:spcBef>
                        <a:spcAft>
                          <a:spcPts val="0"/>
                        </a:spcAft>
                      </a:pP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2800" baseline="0" dirty="0">
                          <a:effectLst/>
                          <a:latin typeface="Calibri" panose="020F0502020204030204" pitchFamily="34" charset="0"/>
                          <a:ea typeface="Calibri" panose="020F0502020204030204" pitchFamily="34" charset="0"/>
                          <a:cs typeface="Times New Roman" panose="02020603050405020304" pitchFamily="18" charset="0"/>
                        </a:rPr>
                        <a:t>Community </a:t>
                      </a:r>
                      <a:endParaRPr lang="en-US" sz="2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0"/>
                            <a:lumOff val="100000"/>
                          </a:schemeClr>
                        </a:gs>
                        <a:gs pos="67000">
                          <a:schemeClr val="accent3">
                            <a:lumMod val="0"/>
                            <a:lumOff val="100000"/>
                          </a:schemeClr>
                        </a:gs>
                        <a:gs pos="100000">
                          <a:schemeClr val="accent3">
                            <a:lumMod val="100000"/>
                          </a:schemeClr>
                        </a:gs>
                      </a:gsLst>
                      <a:path path="circle">
                        <a:fillToRect l="50000" t="50000" r="50000" b="50000"/>
                      </a:path>
                      <a:tileRect/>
                    </a:gradFill>
                  </a:tcPr>
                </a:tc>
                <a:extLst>
                  <a:ext uri="{0D108BD9-81ED-4DB2-BD59-A6C34878D82A}">
                    <a16:rowId xmlns:a16="http://schemas.microsoft.com/office/drawing/2014/main" val="3391098165"/>
                  </a:ext>
                </a:extLst>
              </a:tr>
              <a:tr h="559430">
                <a:tc>
                  <a:txBody>
                    <a:bodyPr/>
                    <a:lstStyle/>
                    <a:p>
                      <a:pPr marL="0" marR="0" algn="ctr">
                        <a:lnSpc>
                          <a:spcPct val="107000"/>
                        </a:lnSpc>
                        <a:spcBef>
                          <a:spcPts val="0"/>
                        </a:spcBef>
                        <a:spcAft>
                          <a:spcPts val="0"/>
                        </a:spcAft>
                      </a:pP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2800" baseline="0" dirty="0">
                          <a:effectLst/>
                          <a:latin typeface="Calibri" panose="020F0502020204030204" pitchFamily="34" charset="0"/>
                          <a:ea typeface="Calibri" panose="020F0502020204030204" pitchFamily="34" charset="0"/>
                          <a:cs typeface="Times New Roman" panose="02020603050405020304" pitchFamily="18" charset="0"/>
                        </a:rPr>
                        <a:t>Carbon Reduction / Energy Efficiency and Energy Production</a:t>
                      </a:r>
                    </a:p>
                    <a:p>
                      <a:pPr marL="0" marR="0" algn="ctr">
                        <a:lnSpc>
                          <a:spcPct val="107000"/>
                        </a:lnSpc>
                        <a:spcBef>
                          <a:spcPts val="0"/>
                        </a:spcBef>
                        <a:spcAft>
                          <a:spcPts val="0"/>
                        </a:spcAft>
                      </a:pP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0"/>
                            <a:lumOff val="100000"/>
                          </a:schemeClr>
                        </a:gs>
                        <a:gs pos="67000">
                          <a:schemeClr val="accent3">
                            <a:lumMod val="0"/>
                            <a:lumOff val="100000"/>
                          </a:schemeClr>
                        </a:gs>
                        <a:gs pos="100000">
                          <a:schemeClr val="accent3">
                            <a:lumMod val="100000"/>
                          </a:schemeClr>
                        </a:gs>
                      </a:gsLst>
                      <a:path path="circle">
                        <a:fillToRect l="50000" t="50000" r="50000" b="50000"/>
                      </a:path>
                      <a:tileRect/>
                    </a:gradFill>
                  </a:tcPr>
                </a:tc>
                <a:extLst>
                  <a:ext uri="{0D108BD9-81ED-4DB2-BD59-A6C34878D82A}">
                    <a16:rowId xmlns:a16="http://schemas.microsoft.com/office/drawing/2014/main" val="259773543"/>
                  </a:ext>
                </a:extLst>
              </a:tr>
              <a:tr h="495940">
                <a:tc>
                  <a:txBody>
                    <a:bodyPr/>
                    <a:lstStyle/>
                    <a:p>
                      <a:pPr marL="0" marR="0" algn="ctr">
                        <a:lnSpc>
                          <a:spcPct val="107000"/>
                        </a:lnSpc>
                        <a:spcBef>
                          <a:spcPts val="0"/>
                        </a:spcBef>
                        <a:spcAft>
                          <a:spcPts val="0"/>
                        </a:spcAft>
                      </a:pP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2800" baseline="0" dirty="0">
                          <a:effectLst/>
                          <a:latin typeface="Calibri" panose="020F0502020204030204" pitchFamily="34" charset="0"/>
                          <a:ea typeface="Calibri" panose="020F0502020204030204" pitchFamily="34" charset="0"/>
                          <a:cs typeface="Times New Roman" panose="02020603050405020304" pitchFamily="18" charset="0"/>
                        </a:rPr>
                        <a:t>Local Services and Infrastructure </a:t>
                      </a:r>
                    </a:p>
                    <a:p>
                      <a:pPr marL="0" marR="0" algn="ctr">
                        <a:lnSpc>
                          <a:spcPct val="107000"/>
                        </a:lnSpc>
                        <a:spcBef>
                          <a:spcPts val="0"/>
                        </a:spcBef>
                        <a:spcAft>
                          <a:spcPts val="0"/>
                        </a:spcAft>
                      </a:pPr>
                      <a:endParaRPr lang="en-US"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0"/>
                            <a:lumOff val="100000"/>
                          </a:schemeClr>
                        </a:gs>
                        <a:gs pos="67000">
                          <a:schemeClr val="accent3">
                            <a:lumMod val="0"/>
                            <a:lumOff val="100000"/>
                          </a:schemeClr>
                        </a:gs>
                        <a:gs pos="100000">
                          <a:schemeClr val="accent3">
                            <a:lumMod val="100000"/>
                          </a:schemeClr>
                        </a:gs>
                      </a:gsLst>
                      <a:path path="circle">
                        <a:fillToRect l="50000" t="50000" r="50000" b="50000"/>
                      </a:path>
                      <a:tileRect/>
                    </a:gradFill>
                  </a:tcPr>
                </a:tc>
                <a:extLst>
                  <a:ext uri="{0D108BD9-81ED-4DB2-BD59-A6C34878D82A}">
                    <a16:rowId xmlns:a16="http://schemas.microsoft.com/office/drawing/2014/main" val="834930696"/>
                  </a:ext>
                </a:extLst>
              </a:tr>
            </a:tbl>
          </a:graphicData>
        </a:graphic>
      </p:graphicFrame>
    </p:spTree>
    <p:extLst>
      <p:ext uri="{BB962C8B-B14F-4D97-AF65-F5344CB8AC3E}">
        <p14:creationId xmlns:p14="http://schemas.microsoft.com/office/powerpoint/2010/main" val="390340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72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dirty="0"/>
              <a:t>Housing Development Background</a:t>
            </a:r>
            <a:endParaRPr lang="en-US" sz="3200" dirty="0"/>
          </a:p>
        </p:txBody>
      </p:sp>
      <p:sp>
        <p:nvSpPr>
          <p:cNvPr id="3" name="Content Placeholder 2"/>
          <p:cNvSpPr>
            <a:spLocks noGrp="1"/>
          </p:cNvSpPr>
          <p:nvPr>
            <p:ph idx="1"/>
          </p:nvPr>
        </p:nvSpPr>
        <p:spPr>
          <a:xfrm>
            <a:off x="838200" y="1184602"/>
            <a:ext cx="10515600" cy="5423587"/>
          </a:xfrm>
        </p:spPr>
        <p:txBody>
          <a:bodyPr>
            <a:normAutofit fontScale="77500" lnSpcReduction="20000"/>
          </a:bodyPr>
          <a:lstStyle/>
          <a:p>
            <a:r>
              <a:rPr lang="en-GB" dirty="0"/>
              <a:t>Lanreath is in the Liskeard and Looe Community Network Area (CNA). In the latest iteration of the Cornwall Local Plan the CNA should provide around 2,650 dwellings between 2010 and 2030. Of these 1250 will be in Liskeard with the remaining 1400 in the residual area. </a:t>
            </a:r>
          </a:p>
          <a:p>
            <a:r>
              <a:rPr lang="en-GB" dirty="0"/>
              <a:t>Lanreath is not classified in the Cornwall Settlement Hierarchy (a series of metrics developed in 2011 to assist in determining housing allocation and development across Cornwall), and any new housing should be delivered through the Neighbourhood Development Plan.</a:t>
            </a:r>
            <a:endParaRPr lang="en-US" dirty="0"/>
          </a:p>
          <a:p>
            <a:r>
              <a:rPr lang="en-GB" dirty="0"/>
              <a:t> By the end of 2016 thirty (30) new residential properties will have been built in the Parish since 2010. Of these ten (10) will be affordable homes. This is a significant contribution to the delivery of the housing requirement for the Liskeard and Looe CNA.</a:t>
            </a:r>
            <a:endParaRPr lang="en-US" dirty="0"/>
          </a:p>
          <a:p>
            <a:r>
              <a:rPr lang="en-GB" dirty="0"/>
              <a:t> The Neighbourhood Development Plan seeks to accommodate additional housing growth as required, particularly to meet local need, whilst retaining the essential rural character of Parish. </a:t>
            </a:r>
          </a:p>
          <a:p>
            <a:r>
              <a:rPr lang="en-GB" dirty="0"/>
              <a:t>Small scale housing development will be supported at a level that is commensurate with, and will help sustain, social and community facilities available in the Parish.</a:t>
            </a:r>
            <a:endParaRPr lang="en-US" dirty="0"/>
          </a:p>
          <a:p>
            <a:r>
              <a:rPr lang="en-GB" dirty="0"/>
              <a:t> Applications for new housing development will be determined on their merits in light of Local and the following Neighbourhood Plan policies:</a:t>
            </a:r>
            <a:endParaRPr lang="en-US" dirty="0"/>
          </a:p>
          <a:p>
            <a:endParaRPr lang="en-US" dirty="0"/>
          </a:p>
        </p:txBody>
      </p:sp>
    </p:spTree>
    <p:extLst>
      <p:ext uri="{BB962C8B-B14F-4D97-AF65-F5344CB8AC3E}">
        <p14:creationId xmlns:p14="http://schemas.microsoft.com/office/powerpoint/2010/main" val="155438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41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Housing Policies</a:t>
            </a:r>
            <a:endParaRPr lang="en-US" sz="3200" b="1" dirty="0"/>
          </a:p>
        </p:txBody>
      </p:sp>
      <p:sp>
        <p:nvSpPr>
          <p:cNvPr id="3" name="Content Placeholder 2"/>
          <p:cNvSpPr>
            <a:spLocks noGrp="1"/>
          </p:cNvSpPr>
          <p:nvPr>
            <p:ph idx="1"/>
          </p:nvPr>
        </p:nvSpPr>
        <p:spPr>
          <a:xfrm>
            <a:off x="838200" y="1222310"/>
            <a:ext cx="10515600" cy="2689814"/>
          </a:xfrm>
        </p:spPr>
        <p:txBody>
          <a:bodyPr>
            <a:normAutofit lnSpcReduction="10000"/>
          </a:bodyPr>
          <a:lstStyle/>
          <a:p>
            <a:pPr marL="0" indent="0">
              <a:buNone/>
            </a:pPr>
            <a:r>
              <a:rPr lang="en-GB" sz="2400" dirty="0"/>
              <a:t>H1</a:t>
            </a:r>
          </a:p>
          <a:p>
            <a:pPr marL="0" indent="0">
              <a:buNone/>
            </a:pPr>
            <a:r>
              <a:rPr lang="en-GB" sz="2400" dirty="0"/>
              <a:t>Only planning applications for Minor Developments will be considered and new residential developments shall to be limited to single or small clusters of houses on the periphery of, and on land adjoining, the current Village of Lanreath with good access to the B3359 or the </a:t>
            </a:r>
            <a:r>
              <a:rPr lang="en-GB" sz="2400" dirty="0" err="1"/>
              <a:t>Lanteglos</a:t>
            </a:r>
            <a:r>
              <a:rPr lang="en-GB" sz="2400" dirty="0"/>
              <a:t> Highway / </a:t>
            </a:r>
            <a:r>
              <a:rPr lang="en-GB" sz="2400" dirty="0" err="1"/>
              <a:t>Bodinnick</a:t>
            </a:r>
            <a:r>
              <a:rPr lang="en-GB" sz="2400" dirty="0"/>
              <a:t> road.</a:t>
            </a:r>
          </a:p>
          <a:p>
            <a:pPr marL="0" indent="0">
              <a:buNone/>
            </a:pPr>
            <a:r>
              <a:rPr lang="en-GB" sz="2400" i="1" dirty="0">
                <a:solidFill>
                  <a:schemeClr val="accent1">
                    <a:lumMod val="75000"/>
                  </a:schemeClr>
                </a:solidFill>
              </a:rPr>
              <a:t>Justification: Accords with view of majority of responders – and Cornwall Council Strategic Policy - no overall consensus on a specific location for future residential development.</a:t>
            </a:r>
          </a:p>
          <a:p>
            <a:endParaRPr lang="en-US" dirty="0"/>
          </a:p>
        </p:txBody>
      </p:sp>
      <p:sp>
        <p:nvSpPr>
          <p:cNvPr id="4" name="TextBox 3"/>
          <p:cNvSpPr txBox="1"/>
          <p:nvPr/>
        </p:nvSpPr>
        <p:spPr>
          <a:xfrm>
            <a:off x="838200" y="3912124"/>
            <a:ext cx="10095321" cy="2308324"/>
          </a:xfrm>
          <a:prstGeom prst="rect">
            <a:avLst/>
          </a:prstGeom>
          <a:noFill/>
        </p:spPr>
        <p:txBody>
          <a:bodyPr wrap="square" rtlCol="0">
            <a:spAutoFit/>
          </a:bodyPr>
          <a:lstStyle/>
          <a:p>
            <a:r>
              <a:rPr lang="en-GB" sz="2400" dirty="0"/>
              <a:t>H2 </a:t>
            </a:r>
          </a:p>
          <a:p>
            <a:r>
              <a:rPr lang="en-GB" sz="2400" dirty="0"/>
              <a:t>Change of use: Consideration will be given to the conversion of redundant farm buildings to residential use subject to other policies in this Plan.</a:t>
            </a:r>
          </a:p>
          <a:p>
            <a:endParaRPr lang="en-GB" sz="2400" dirty="0"/>
          </a:p>
          <a:p>
            <a:r>
              <a:rPr lang="en-GB" sz="2400" i="1" dirty="0">
                <a:solidFill>
                  <a:schemeClr val="accent1">
                    <a:lumMod val="75000"/>
                  </a:schemeClr>
                </a:solidFill>
              </a:rPr>
              <a:t>Justification: Accords with view of majority of responders and provides additional residential accommodation without adding to the built environment </a:t>
            </a:r>
          </a:p>
        </p:txBody>
      </p:sp>
    </p:spTree>
    <p:extLst>
      <p:ext uri="{BB962C8B-B14F-4D97-AF65-F5344CB8AC3E}">
        <p14:creationId xmlns:p14="http://schemas.microsoft.com/office/powerpoint/2010/main" val="24973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89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Housing Policies (Cont’d)</a:t>
            </a:r>
            <a:endParaRPr lang="en-US" sz="3200" b="1" dirty="0"/>
          </a:p>
        </p:txBody>
      </p:sp>
      <p:sp>
        <p:nvSpPr>
          <p:cNvPr id="3" name="Content Placeholder 2"/>
          <p:cNvSpPr>
            <a:spLocks noGrp="1"/>
          </p:cNvSpPr>
          <p:nvPr>
            <p:ph idx="1"/>
          </p:nvPr>
        </p:nvSpPr>
        <p:spPr>
          <a:xfrm>
            <a:off x="838200" y="1241163"/>
            <a:ext cx="10515600" cy="5119880"/>
          </a:xfrm>
        </p:spPr>
        <p:txBody>
          <a:bodyPr>
            <a:normAutofit fontScale="92500" lnSpcReduction="20000"/>
          </a:bodyPr>
          <a:lstStyle/>
          <a:p>
            <a:pPr marL="0" indent="0">
              <a:buNone/>
            </a:pPr>
            <a:r>
              <a:rPr lang="en-GB" dirty="0"/>
              <a:t>H3</a:t>
            </a:r>
          </a:p>
          <a:p>
            <a:pPr marL="0" indent="0">
              <a:buNone/>
            </a:pPr>
            <a:r>
              <a:rPr lang="en-GB" sz="2400" dirty="0"/>
              <a:t>The proportion of affordable / social housing in any new development shall accord with current Cornwall Planning rules but a higher proportion may be required as dictated by local need.</a:t>
            </a:r>
          </a:p>
          <a:p>
            <a:pPr marL="0" indent="0">
              <a:buNone/>
            </a:pPr>
            <a:r>
              <a:rPr lang="en-GB" sz="2400" i="1" dirty="0">
                <a:solidFill>
                  <a:schemeClr val="accent1">
                    <a:lumMod val="75000"/>
                  </a:schemeClr>
                </a:solidFill>
              </a:rPr>
              <a:t>Justification: Majority of responders support current allocation (50%), however, the number of reported occupants that are likely to require their own social or affordable residence in the Parish by 2030 , as detailed in the responses, was 9. If this number is representative of needs across the Parish, and given that 25.9% of the Parish responded to the Questionnaire, by extrapolation, the total number of occupants across the Parish that are likely to require their own social or affordable housing by 2030 could be as high as 35.</a:t>
            </a:r>
          </a:p>
          <a:p>
            <a:pPr marL="0" indent="0">
              <a:buNone/>
            </a:pPr>
            <a:r>
              <a:rPr lang="en-GB" sz="2400" i="1" dirty="0">
                <a:solidFill>
                  <a:schemeClr val="accent1">
                    <a:lumMod val="75000"/>
                  </a:schemeClr>
                </a:solidFill>
              </a:rPr>
              <a:t>In Feb 2015 Cornwall Council advised: ‘Affordable housing need evidenced through </a:t>
            </a:r>
            <a:r>
              <a:rPr lang="en-GB" sz="2400" i="1" dirty="0" err="1">
                <a:solidFill>
                  <a:schemeClr val="accent1">
                    <a:lumMod val="75000"/>
                  </a:schemeClr>
                </a:solidFill>
              </a:rPr>
              <a:t>Homechoice</a:t>
            </a:r>
            <a:r>
              <a:rPr lang="en-GB" sz="2400" i="1" dirty="0">
                <a:solidFill>
                  <a:schemeClr val="accent1">
                    <a:lumMod val="75000"/>
                  </a:schemeClr>
                </a:solidFill>
              </a:rPr>
              <a:t> indicates 18 households currently registered. Whilst all 18 households would qualify for local housing, only 5 households indicated that their first preference is to remain in the parish. This may reflect a need to live elsewhere, or anticipation that there may be earlier or increased opportunities available elsewhere. The Plan may wish to consider whether further survey work or evidence gathering is required.’</a:t>
            </a:r>
          </a:p>
          <a:p>
            <a:pPr marL="0" indent="0">
              <a:buNone/>
            </a:pPr>
            <a:r>
              <a:rPr lang="en-GB" sz="2400" i="1" dirty="0">
                <a:solidFill>
                  <a:schemeClr val="accent1">
                    <a:lumMod val="75000"/>
                  </a:schemeClr>
                </a:solidFill>
              </a:rPr>
              <a:t>At end of 2016 there will be a total of 32 affordable homes in Lanreath</a:t>
            </a:r>
            <a:endParaRPr lang="en-US" dirty="0"/>
          </a:p>
        </p:txBody>
      </p:sp>
    </p:spTree>
    <p:extLst>
      <p:ext uri="{BB962C8B-B14F-4D97-AF65-F5344CB8AC3E}">
        <p14:creationId xmlns:p14="http://schemas.microsoft.com/office/powerpoint/2010/main" val="19051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137"/>
            <a:ext cx="10515600" cy="77551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dirty="0"/>
              <a:t>Housing Policies (Cont’d)</a:t>
            </a:r>
          </a:p>
        </p:txBody>
      </p:sp>
      <p:sp>
        <p:nvSpPr>
          <p:cNvPr id="3" name="Content Placeholder 2"/>
          <p:cNvSpPr>
            <a:spLocks noGrp="1"/>
          </p:cNvSpPr>
          <p:nvPr>
            <p:ph idx="1"/>
          </p:nvPr>
        </p:nvSpPr>
        <p:spPr>
          <a:xfrm>
            <a:off x="838199" y="1225485"/>
            <a:ext cx="10738899" cy="5437707"/>
          </a:xfrm>
        </p:spPr>
        <p:txBody>
          <a:bodyPr>
            <a:normAutofit fontScale="85000" lnSpcReduction="20000"/>
          </a:bodyPr>
          <a:lstStyle/>
          <a:p>
            <a:pPr marL="0" indent="0">
              <a:buNone/>
            </a:pPr>
            <a:r>
              <a:rPr lang="en-GB" dirty="0"/>
              <a:t>H4</a:t>
            </a:r>
          </a:p>
          <a:p>
            <a:pPr marL="0" indent="0">
              <a:buNone/>
            </a:pPr>
            <a:r>
              <a:rPr lang="en-GB" dirty="0"/>
              <a:t>Local housing need shall be determined by establishing a Lanreath Local Housing Needs Register. The Register is in addition to that maintained by Cornwall Council. The Register shall be developed and administered by the Lanreath Parish Council to provide guidance on the allocation of social and affordable housing in new residential developments in the Parish. The qualifying Local Connection criteria for the Lanreath Housing Need Register will be, in order of priority, as follows: </a:t>
            </a:r>
          </a:p>
          <a:p>
            <a:pPr marL="0" indent="0">
              <a:buNone/>
            </a:pPr>
            <a:endParaRPr lang="en-GB" sz="1500" dirty="0"/>
          </a:p>
          <a:p>
            <a:pPr marL="0" indent="0">
              <a:buNone/>
            </a:pPr>
            <a:r>
              <a:rPr lang="en-GB" dirty="0"/>
              <a:t>1. Those with a local connection with the Lanreath Parish  </a:t>
            </a:r>
          </a:p>
          <a:p>
            <a:pPr marL="0" indent="0">
              <a:buNone/>
            </a:pPr>
            <a:r>
              <a:rPr lang="en-GB" dirty="0"/>
              <a:t>2. Those with a local connection with the parishes adjoining the Lanreath</a:t>
            </a:r>
          </a:p>
          <a:p>
            <a:pPr marL="0" indent="0">
              <a:buNone/>
            </a:pPr>
            <a:r>
              <a:rPr lang="en-GB" dirty="0"/>
              <a:t>3. Those with a local connection with the previous </a:t>
            </a:r>
            <a:r>
              <a:rPr lang="en-GB" dirty="0" err="1"/>
              <a:t>Caradon</a:t>
            </a:r>
            <a:r>
              <a:rPr lang="en-GB" dirty="0"/>
              <a:t> district area</a:t>
            </a:r>
          </a:p>
          <a:p>
            <a:pPr marL="0" indent="0">
              <a:buNone/>
            </a:pPr>
            <a:r>
              <a:rPr lang="en-GB" dirty="0"/>
              <a:t>4. Those with a local connection with Cornwall</a:t>
            </a:r>
          </a:p>
          <a:p>
            <a:pPr marL="0" indent="0">
              <a:buNone/>
            </a:pPr>
            <a:r>
              <a:rPr lang="en-GB" i="1" dirty="0">
                <a:solidFill>
                  <a:schemeClr val="accent1">
                    <a:lumMod val="75000"/>
                  </a:schemeClr>
                </a:solidFill>
              </a:rPr>
              <a:t>Justification: Aligns with the view majority of responders and uses Cornwall Council’s current ‘local connection ’ criteria – also aligns with comment in Cornwall Designation Officer’s Report for Lanreath Neighbourhood Plan application, in respect of local affordable housing requirements: ‘The Plan may wish to consider whether further survey work or evidence gathering is required’.</a:t>
            </a:r>
          </a:p>
          <a:p>
            <a:pPr marL="0" indent="0">
              <a:buNone/>
            </a:pPr>
            <a:endParaRPr lang="en-US" dirty="0"/>
          </a:p>
        </p:txBody>
      </p:sp>
    </p:spTree>
    <p:extLst>
      <p:ext uri="{BB962C8B-B14F-4D97-AF65-F5344CB8AC3E}">
        <p14:creationId xmlns:p14="http://schemas.microsoft.com/office/powerpoint/2010/main" val="79442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83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dirty="0"/>
              <a:t>Housing Policies (Cont’d)</a:t>
            </a:r>
          </a:p>
        </p:txBody>
      </p:sp>
      <p:sp>
        <p:nvSpPr>
          <p:cNvPr id="3" name="Content Placeholder 2"/>
          <p:cNvSpPr>
            <a:spLocks noGrp="1"/>
          </p:cNvSpPr>
          <p:nvPr>
            <p:ph idx="1"/>
          </p:nvPr>
        </p:nvSpPr>
        <p:spPr>
          <a:xfrm>
            <a:off x="838200" y="1093510"/>
            <a:ext cx="10515600" cy="5561814"/>
          </a:xfrm>
        </p:spPr>
        <p:txBody>
          <a:bodyPr>
            <a:normAutofit lnSpcReduction="10000"/>
          </a:bodyPr>
          <a:lstStyle/>
          <a:p>
            <a:pPr marL="0" indent="0">
              <a:buNone/>
            </a:pPr>
            <a:r>
              <a:rPr lang="en-GB" dirty="0"/>
              <a:t>H5 </a:t>
            </a:r>
          </a:p>
          <a:p>
            <a:pPr marL="0" indent="0">
              <a:buNone/>
            </a:pPr>
            <a:r>
              <a:rPr lang="en-GB" dirty="0"/>
              <a:t>Retrospective Planning applications will not receive Parish Council approval where they are not in compliance with other Planning Policies in this Plan.</a:t>
            </a:r>
          </a:p>
          <a:p>
            <a:pPr marL="0" indent="0">
              <a:buNone/>
            </a:pPr>
            <a:r>
              <a:rPr lang="en-GB" i="1" dirty="0">
                <a:solidFill>
                  <a:schemeClr val="accent1">
                    <a:lumMod val="75000"/>
                  </a:schemeClr>
                </a:solidFill>
              </a:rPr>
              <a:t>Justification: Aligns with view of majority of responders but does not close the door for exceptional cases that otherwise comply with LNP</a:t>
            </a:r>
          </a:p>
          <a:p>
            <a:pPr marL="0" indent="0">
              <a:buNone/>
            </a:pPr>
            <a:r>
              <a:rPr lang="en-GB" dirty="0"/>
              <a:t>H6</a:t>
            </a:r>
          </a:p>
          <a:p>
            <a:pPr marL="0" indent="0">
              <a:buNone/>
            </a:pPr>
            <a:r>
              <a:rPr lang="en-GB" dirty="0"/>
              <a:t>Any new residential housing shall be designed to blend in with residential properties already existing in the immediate area and the available green space within the curtilage of each property shall meet planning regulation requirements and be similar to those of adjacent properties. </a:t>
            </a:r>
          </a:p>
          <a:p>
            <a:pPr marL="0" indent="0">
              <a:buNone/>
            </a:pPr>
            <a:r>
              <a:rPr lang="en-GB" i="1" dirty="0">
                <a:solidFill>
                  <a:schemeClr val="accent1">
                    <a:lumMod val="75000"/>
                  </a:schemeClr>
                </a:solidFill>
              </a:rPr>
              <a:t>Justification: Aligns with view of majority of responders that new developments should be in harmony with adjacent properties</a:t>
            </a:r>
          </a:p>
          <a:p>
            <a:pPr marL="0" indent="0">
              <a:buNone/>
            </a:pPr>
            <a:endParaRPr lang="en-GB" dirty="0"/>
          </a:p>
          <a:p>
            <a:endParaRPr lang="en-US" dirty="0"/>
          </a:p>
        </p:txBody>
      </p:sp>
    </p:spTree>
    <p:extLst>
      <p:ext uri="{BB962C8B-B14F-4D97-AF65-F5344CB8AC3E}">
        <p14:creationId xmlns:p14="http://schemas.microsoft.com/office/powerpoint/2010/main" val="23975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49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dirty="0"/>
              <a:t>Housing Policies (Cont’d)</a:t>
            </a:r>
          </a:p>
        </p:txBody>
      </p:sp>
      <p:sp>
        <p:nvSpPr>
          <p:cNvPr id="3" name="Content Placeholder 2"/>
          <p:cNvSpPr>
            <a:spLocks noGrp="1"/>
          </p:cNvSpPr>
          <p:nvPr>
            <p:ph idx="1"/>
          </p:nvPr>
        </p:nvSpPr>
        <p:spPr>
          <a:xfrm>
            <a:off x="838200" y="1316578"/>
            <a:ext cx="10515600" cy="5084222"/>
          </a:xfrm>
        </p:spPr>
        <p:txBody>
          <a:bodyPr>
            <a:normAutofit/>
          </a:bodyPr>
          <a:lstStyle/>
          <a:p>
            <a:pPr marL="0" indent="0">
              <a:buNone/>
            </a:pPr>
            <a:r>
              <a:rPr lang="en-GB" dirty="0"/>
              <a:t>H7</a:t>
            </a:r>
          </a:p>
          <a:p>
            <a:pPr marL="0" indent="0">
              <a:buNone/>
            </a:pPr>
            <a:r>
              <a:rPr lang="en-GB" dirty="0"/>
              <a:t>New residential properties shall be limited to a maximum of 2 storeys</a:t>
            </a:r>
          </a:p>
          <a:p>
            <a:pPr marL="0" indent="0">
              <a:buNone/>
            </a:pPr>
            <a:r>
              <a:rPr lang="en-GB" i="1" dirty="0">
                <a:solidFill>
                  <a:schemeClr val="accent1">
                    <a:lumMod val="75000"/>
                  </a:schemeClr>
                </a:solidFill>
              </a:rPr>
              <a:t>Justification: Aligns with view of majority of responders that new developments should be in harmony with adjacent properties</a:t>
            </a:r>
          </a:p>
          <a:p>
            <a:pPr marL="0" indent="0">
              <a:buNone/>
            </a:pPr>
            <a:r>
              <a:rPr lang="en-GB" dirty="0"/>
              <a:t>H8</a:t>
            </a:r>
          </a:p>
          <a:p>
            <a:pPr marL="0" indent="0">
              <a:buNone/>
            </a:pPr>
            <a:r>
              <a:rPr lang="en-GB" dirty="0"/>
              <a:t>New residential properties shall incorporate a garage or be provided with adequate off-road parking for private vehicles appropriate to the number of occupants of the property but with a minimum provision of facilities for a single vehicle.</a:t>
            </a:r>
          </a:p>
          <a:p>
            <a:pPr marL="0" indent="0">
              <a:buNone/>
            </a:pPr>
            <a:r>
              <a:rPr lang="en-GB" i="1" dirty="0">
                <a:solidFill>
                  <a:schemeClr val="accent1">
                    <a:lumMod val="75000"/>
                  </a:schemeClr>
                </a:solidFill>
              </a:rPr>
              <a:t>Justification: Aligns with view of majority of responders that LNP should address parking issues. </a:t>
            </a:r>
          </a:p>
          <a:p>
            <a:pPr marL="0" indent="0">
              <a:buNone/>
            </a:pPr>
            <a:endParaRPr lang="en-US" dirty="0"/>
          </a:p>
        </p:txBody>
      </p:sp>
    </p:spTree>
    <p:extLst>
      <p:ext uri="{BB962C8B-B14F-4D97-AF65-F5344CB8AC3E}">
        <p14:creationId xmlns:p14="http://schemas.microsoft.com/office/powerpoint/2010/main" val="11672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89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Commercial </a:t>
            </a:r>
            <a:r>
              <a:rPr lang="en-GB" sz="3200" b="1"/>
              <a:t>Development Background</a:t>
            </a:r>
            <a:endParaRPr lang="en-US" sz="3200" b="1" dirty="0"/>
          </a:p>
        </p:txBody>
      </p:sp>
      <p:sp>
        <p:nvSpPr>
          <p:cNvPr id="3" name="Content Placeholder 2"/>
          <p:cNvSpPr>
            <a:spLocks noGrp="1"/>
          </p:cNvSpPr>
          <p:nvPr>
            <p:ph idx="1"/>
          </p:nvPr>
        </p:nvSpPr>
        <p:spPr/>
        <p:txBody>
          <a:bodyPr/>
          <a:lstStyle/>
          <a:p>
            <a:r>
              <a:rPr lang="en-GB" dirty="0"/>
              <a:t>In order to maintain a vibrant local community and reduce the carbon footprint of travel-to-work requirements, the provision of additional employment opportunities in the Parish is encouraged. </a:t>
            </a:r>
          </a:p>
          <a:p>
            <a:r>
              <a:rPr lang="en-GB" dirty="0"/>
              <a:t>Planning applications for new small-scale commercial development and for the modernisation and development of existing commercial premises and businesses in the Parish will be favourably reviewed subject to Regulations and the following Neighbourhood Plan policies: </a:t>
            </a:r>
            <a:endParaRPr lang="en-US" dirty="0"/>
          </a:p>
          <a:p>
            <a:pPr marL="0" indent="0">
              <a:buNone/>
            </a:pPr>
            <a:endParaRPr lang="en-US" dirty="0"/>
          </a:p>
        </p:txBody>
      </p:sp>
    </p:spTree>
    <p:extLst>
      <p:ext uri="{BB962C8B-B14F-4D97-AF65-F5344CB8AC3E}">
        <p14:creationId xmlns:p14="http://schemas.microsoft.com/office/powerpoint/2010/main" val="3455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Neighbourhood Plan – what is it for? – refresh</a:t>
            </a:r>
          </a:p>
          <a:p>
            <a:r>
              <a:rPr lang="en-GB" dirty="0"/>
              <a:t>Evidence Base Report</a:t>
            </a:r>
          </a:p>
          <a:p>
            <a:r>
              <a:rPr lang="en-GB" dirty="0"/>
              <a:t>LNP Questionnaire responses summary</a:t>
            </a:r>
          </a:p>
          <a:p>
            <a:r>
              <a:rPr lang="en-GB" dirty="0"/>
              <a:t>LNP Framework and proposed policies</a:t>
            </a:r>
          </a:p>
          <a:p>
            <a:r>
              <a:rPr lang="en-GB" dirty="0"/>
              <a:t>LNP Time Line – what happens next?</a:t>
            </a:r>
          </a:p>
          <a:p>
            <a:r>
              <a:rPr lang="en-GB" dirty="0"/>
              <a:t>How to respond / who to contact</a:t>
            </a:r>
          </a:p>
          <a:p>
            <a:r>
              <a:rPr lang="en-GB" dirty="0"/>
              <a:t>Questions / queries – are we on the right track?</a:t>
            </a:r>
          </a:p>
          <a:p>
            <a:pPr marL="0" indent="0">
              <a:buNone/>
            </a:pPr>
            <a:endParaRPr lang="en-GB" dirty="0"/>
          </a:p>
          <a:p>
            <a:pPr marL="0" indent="0">
              <a:buNone/>
            </a:pPr>
            <a:r>
              <a:rPr lang="en-GB" dirty="0"/>
              <a:t>		(However please ask questions as we go) </a:t>
            </a:r>
            <a:endParaRPr lang="en-US" dirty="0"/>
          </a:p>
        </p:txBody>
      </p:sp>
      <p:sp>
        <p:nvSpPr>
          <p:cNvPr id="4" name="Title 1"/>
          <p:cNvSpPr txBox="1">
            <a:spLocks/>
          </p:cNvSpPr>
          <p:nvPr/>
        </p:nvSpPr>
        <p:spPr>
          <a:xfrm>
            <a:off x="762785" y="421686"/>
            <a:ext cx="10515600" cy="7189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Agenda</a:t>
            </a:r>
            <a:endParaRPr lang="en-US" sz="3200" b="1" dirty="0"/>
          </a:p>
        </p:txBody>
      </p:sp>
    </p:spTree>
    <p:extLst>
      <p:ext uri="{BB962C8B-B14F-4D97-AF65-F5344CB8AC3E}">
        <p14:creationId xmlns:p14="http://schemas.microsoft.com/office/powerpoint/2010/main" val="23074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781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Commercial Policies</a:t>
            </a:r>
            <a:endParaRPr lang="en-US" sz="3200" b="1" dirty="0"/>
          </a:p>
        </p:txBody>
      </p:sp>
      <p:sp>
        <p:nvSpPr>
          <p:cNvPr id="3" name="Content Placeholder 2"/>
          <p:cNvSpPr>
            <a:spLocks noGrp="1"/>
          </p:cNvSpPr>
          <p:nvPr>
            <p:ph idx="1"/>
          </p:nvPr>
        </p:nvSpPr>
        <p:spPr>
          <a:xfrm>
            <a:off x="838200" y="1457979"/>
            <a:ext cx="10515600" cy="4351338"/>
          </a:xfrm>
        </p:spPr>
        <p:txBody>
          <a:bodyPr>
            <a:normAutofit fontScale="92500"/>
          </a:bodyPr>
          <a:lstStyle/>
          <a:p>
            <a:pPr marL="0" indent="0">
              <a:buNone/>
            </a:pPr>
            <a:r>
              <a:rPr lang="en-GB" dirty="0"/>
              <a:t>C1 </a:t>
            </a:r>
          </a:p>
          <a:p>
            <a:pPr marL="0" indent="0">
              <a:buNone/>
            </a:pPr>
            <a:r>
              <a:rPr lang="en-GB" dirty="0"/>
              <a:t>Planning applications for new small-scale (&lt;150m2) commercial and light industrial premises, including farm buildings not exempt from building regulation permission will be considered against the following criteria:</a:t>
            </a:r>
          </a:p>
          <a:p>
            <a:pPr marL="0" indent="0">
              <a:buNone/>
            </a:pPr>
            <a:r>
              <a:rPr lang="en-GB" dirty="0"/>
              <a:t>-	Suitable infrastructure including access to main roads</a:t>
            </a:r>
          </a:p>
          <a:p>
            <a:pPr marL="0" indent="0">
              <a:buNone/>
            </a:pPr>
            <a:r>
              <a:rPr lang="en-GB" dirty="0"/>
              <a:t>-	Adequate on-site parking for employees and / or customers</a:t>
            </a:r>
          </a:p>
          <a:p>
            <a:pPr marL="0" indent="0">
              <a:buNone/>
            </a:pPr>
            <a:r>
              <a:rPr lang="en-GB" dirty="0"/>
              <a:t>-	Acceptable impact on the adjacent residential population</a:t>
            </a:r>
          </a:p>
          <a:p>
            <a:pPr marL="0" indent="0">
              <a:buNone/>
            </a:pPr>
            <a:r>
              <a:rPr lang="en-GB" i="1" dirty="0">
                <a:solidFill>
                  <a:schemeClr val="accent1">
                    <a:lumMod val="75000"/>
                  </a:schemeClr>
                </a:solidFill>
              </a:rPr>
              <a:t>Justification: Aligns with view of majority of responders (in favour or neutral) in support of limited commercial development and provision of additional employment in the Parish while minimising impact on the community. </a:t>
            </a:r>
          </a:p>
          <a:p>
            <a:pPr marL="0" indent="0">
              <a:buNone/>
            </a:pPr>
            <a:endParaRPr lang="en-GB" dirty="0"/>
          </a:p>
        </p:txBody>
      </p:sp>
    </p:spTree>
    <p:extLst>
      <p:ext uri="{BB962C8B-B14F-4D97-AF65-F5344CB8AC3E}">
        <p14:creationId xmlns:p14="http://schemas.microsoft.com/office/powerpoint/2010/main" val="20341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552"/>
            <a:ext cx="10515600" cy="73781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dirty="0"/>
              <a:t>Commercial Policies (Cont’d)</a:t>
            </a:r>
          </a:p>
        </p:txBody>
      </p:sp>
      <p:sp>
        <p:nvSpPr>
          <p:cNvPr id="3" name="Content Placeholder 2"/>
          <p:cNvSpPr>
            <a:spLocks noGrp="1"/>
          </p:cNvSpPr>
          <p:nvPr>
            <p:ph idx="1"/>
          </p:nvPr>
        </p:nvSpPr>
        <p:spPr>
          <a:xfrm>
            <a:off x="838200" y="1373138"/>
            <a:ext cx="10515600" cy="4351338"/>
          </a:xfrm>
        </p:spPr>
        <p:txBody>
          <a:bodyPr/>
          <a:lstStyle/>
          <a:p>
            <a:pPr marL="0" indent="0">
              <a:buNone/>
            </a:pPr>
            <a:r>
              <a:rPr lang="en-GB" dirty="0"/>
              <a:t>C2</a:t>
            </a:r>
          </a:p>
          <a:p>
            <a:pPr marL="0" indent="0">
              <a:buNone/>
            </a:pPr>
            <a:r>
              <a:rPr lang="en-GB" dirty="0"/>
              <a:t>Change of use: Consideration will be given to the conversion of redundant farm buildings to short-term holiday let accommodation or for commercial / light industrial use subject to other policies in this Plan.</a:t>
            </a:r>
          </a:p>
          <a:p>
            <a:pPr marL="0" indent="0">
              <a:buNone/>
            </a:pPr>
            <a:r>
              <a:rPr lang="en-GB" i="1" dirty="0">
                <a:solidFill>
                  <a:schemeClr val="accent1">
                    <a:lumMod val="75000"/>
                  </a:schemeClr>
                </a:solidFill>
              </a:rPr>
              <a:t>Justification: Accords with view of majority of responders and may provide additional commercial premises or encourage local tourism without adding to the built environment.</a:t>
            </a:r>
          </a:p>
          <a:p>
            <a:pPr marL="0" indent="0">
              <a:buNone/>
            </a:pPr>
            <a:endParaRPr lang="en-US" dirty="0"/>
          </a:p>
        </p:txBody>
      </p:sp>
    </p:spTree>
    <p:extLst>
      <p:ext uri="{BB962C8B-B14F-4D97-AF65-F5344CB8AC3E}">
        <p14:creationId xmlns:p14="http://schemas.microsoft.com/office/powerpoint/2010/main" val="37081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666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Environment and Heritage Background</a:t>
            </a:r>
            <a:endParaRPr lang="en-US" sz="3200" b="1" dirty="0"/>
          </a:p>
        </p:txBody>
      </p:sp>
      <p:sp>
        <p:nvSpPr>
          <p:cNvPr id="3" name="Content Placeholder 2"/>
          <p:cNvSpPr>
            <a:spLocks noGrp="1"/>
          </p:cNvSpPr>
          <p:nvPr>
            <p:ph idx="1"/>
          </p:nvPr>
        </p:nvSpPr>
        <p:spPr>
          <a:xfrm>
            <a:off x="838200" y="1231736"/>
            <a:ext cx="10515600" cy="5357600"/>
          </a:xfrm>
        </p:spPr>
        <p:txBody>
          <a:bodyPr>
            <a:normAutofit/>
          </a:bodyPr>
          <a:lstStyle/>
          <a:p>
            <a:r>
              <a:rPr lang="en-GB" dirty="0"/>
              <a:t>The natural rural environment of the Parish, which contains an Area of Great Landscape Value, is highly valued and contributes significantly to the health and welfare of the community. </a:t>
            </a:r>
          </a:p>
          <a:p>
            <a:r>
              <a:rPr lang="en-GB" dirty="0"/>
              <a:t>The Cornish Hedges which border fields, lanes and highways in the Parish provide a habitat for a diverse range of flora and fauna. </a:t>
            </a:r>
          </a:p>
          <a:p>
            <a:r>
              <a:rPr lang="en-GB" dirty="0"/>
              <a:t>The Parish has a rich heritage and contains two Scheduled Ancient monuments, eleven listed buildings and 4 Sites of Archaeological Importance. </a:t>
            </a:r>
          </a:p>
          <a:p>
            <a:r>
              <a:rPr lang="en-GB" dirty="0"/>
              <a:t>Protection of heritage assets and the maintenance and enhancement of green infrastructure in the Parish is of critical importance and shall be delivered through Regulations and the Neighbourhood Plan including the following specific Policies:</a:t>
            </a:r>
            <a:endParaRPr lang="en-US" dirty="0"/>
          </a:p>
        </p:txBody>
      </p:sp>
    </p:spTree>
    <p:extLst>
      <p:ext uri="{BB962C8B-B14F-4D97-AF65-F5344CB8AC3E}">
        <p14:creationId xmlns:p14="http://schemas.microsoft.com/office/powerpoint/2010/main" val="35128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2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sz="3200" b="1" dirty="0">
                <a:solidFill>
                  <a:prstClr val="black"/>
                </a:solidFill>
              </a:rPr>
              <a:t>Environment and Heritage Policies</a:t>
            </a:r>
            <a:endParaRPr lang="en-US" dirty="0"/>
          </a:p>
        </p:txBody>
      </p:sp>
      <p:sp>
        <p:nvSpPr>
          <p:cNvPr id="3" name="Content Placeholder 2"/>
          <p:cNvSpPr>
            <a:spLocks noGrp="1"/>
          </p:cNvSpPr>
          <p:nvPr>
            <p:ph idx="1"/>
          </p:nvPr>
        </p:nvSpPr>
        <p:spPr>
          <a:xfrm>
            <a:off x="838200" y="1194029"/>
            <a:ext cx="10515600" cy="5216198"/>
          </a:xfrm>
        </p:spPr>
        <p:txBody>
          <a:bodyPr>
            <a:normAutofit fontScale="85000" lnSpcReduction="20000"/>
          </a:bodyPr>
          <a:lstStyle/>
          <a:p>
            <a:pPr marL="0" indent="0">
              <a:buNone/>
            </a:pPr>
            <a:r>
              <a:rPr lang="en-GB" dirty="0"/>
              <a:t>EH1</a:t>
            </a:r>
          </a:p>
          <a:p>
            <a:pPr marL="0" indent="0">
              <a:buNone/>
            </a:pPr>
            <a:r>
              <a:rPr lang="en-GB" dirty="0"/>
              <a:t>Planning applications for any new residential or commercial development shall not impact on existing footpaths, bridleways or public green open spaces.</a:t>
            </a:r>
          </a:p>
          <a:p>
            <a:pPr marL="0" indent="0">
              <a:buNone/>
            </a:pPr>
            <a:endParaRPr lang="en-GB" dirty="0"/>
          </a:p>
          <a:p>
            <a:pPr marL="0" indent="0">
              <a:buNone/>
            </a:pPr>
            <a:r>
              <a:rPr lang="en-GB" dirty="0"/>
              <a:t>EH2</a:t>
            </a:r>
          </a:p>
          <a:p>
            <a:pPr marL="0" indent="0">
              <a:buNone/>
            </a:pPr>
            <a:r>
              <a:rPr lang="en-GB" dirty="0"/>
              <a:t>Residential or Commercial Planning applications that provide for additional green spaces for public access and recreation will be favourably considered</a:t>
            </a:r>
          </a:p>
          <a:p>
            <a:endParaRPr lang="en-GB" dirty="0"/>
          </a:p>
          <a:p>
            <a:pPr marL="0" indent="0">
              <a:buNone/>
            </a:pPr>
            <a:r>
              <a:rPr lang="en-GB" dirty="0"/>
              <a:t>EH3</a:t>
            </a:r>
          </a:p>
          <a:p>
            <a:pPr marL="0" indent="0">
              <a:buNone/>
            </a:pPr>
            <a:r>
              <a:rPr lang="en-GB" dirty="0"/>
              <a:t>The impact on Cornish Hedges, mature trees, Listed Buildings, Scheduled Monuments and Sites of Archaeological Importance in the Parish shall be considered in any new planning applications for residential or commercial developments.</a:t>
            </a:r>
          </a:p>
          <a:p>
            <a:pPr marL="0" indent="0">
              <a:buNone/>
            </a:pPr>
            <a:r>
              <a:rPr lang="en-GB" i="1" dirty="0">
                <a:solidFill>
                  <a:schemeClr val="accent1">
                    <a:lumMod val="75000"/>
                  </a:schemeClr>
                </a:solidFill>
              </a:rPr>
              <a:t>Justification: Accords with view of majority of responders and current planning policy framework. </a:t>
            </a:r>
            <a:endParaRPr lang="en-US" i="1" dirty="0">
              <a:solidFill>
                <a:schemeClr val="accent1">
                  <a:lumMod val="75000"/>
                </a:schemeClr>
              </a:solidFill>
            </a:endParaRPr>
          </a:p>
        </p:txBody>
      </p:sp>
    </p:spTree>
    <p:extLst>
      <p:ext uri="{BB962C8B-B14F-4D97-AF65-F5344CB8AC3E}">
        <p14:creationId xmlns:p14="http://schemas.microsoft.com/office/powerpoint/2010/main" val="114187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0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Community Background</a:t>
            </a:r>
            <a:endParaRPr lang="en-US" sz="3200" b="1" dirty="0"/>
          </a:p>
        </p:txBody>
      </p:sp>
      <p:sp>
        <p:nvSpPr>
          <p:cNvPr id="3" name="Content Placeholder 2"/>
          <p:cNvSpPr>
            <a:spLocks noGrp="1"/>
          </p:cNvSpPr>
          <p:nvPr>
            <p:ph idx="1"/>
          </p:nvPr>
        </p:nvSpPr>
        <p:spPr>
          <a:xfrm>
            <a:off x="951322" y="1731357"/>
            <a:ext cx="10515600" cy="4351338"/>
          </a:xfrm>
        </p:spPr>
        <p:txBody>
          <a:bodyPr/>
          <a:lstStyle/>
          <a:p>
            <a:r>
              <a:rPr lang="en-GB" dirty="0"/>
              <a:t>Lanreath fosters a vibrant community spirit with a number of diverse community groups active within the Parish. </a:t>
            </a:r>
          </a:p>
          <a:p>
            <a:r>
              <a:rPr lang="en-GB" dirty="0"/>
              <a:t>The following specific Neighbourhood Plan policies are intended to sustain and improve social interaction and promote the associated health and well-being of the community. </a:t>
            </a:r>
            <a:endParaRPr lang="en-US" dirty="0"/>
          </a:p>
        </p:txBody>
      </p:sp>
    </p:spTree>
    <p:extLst>
      <p:ext uri="{BB962C8B-B14F-4D97-AF65-F5344CB8AC3E}">
        <p14:creationId xmlns:p14="http://schemas.microsoft.com/office/powerpoint/2010/main" val="18593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0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Community Policies</a:t>
            </a:r>
            <a:endParaRPr lang="en-US" sz="3200" b="1" dirty="0"/>
          </a:p>
        </p:txBody>
      </p:sp>
      <p:sp>
        <p:nvSpPr>
          <p:cNvPr id="3" name="Content Placeholder 2"/>
          <p:cNvSpPr>
            <a:spLocks noGrp="1"/>
          </p:cNvSpPr>
          <p:nvPr>
            <p:ph idx="1"/>
          </p:nvPr>
        </p:nvSpPr>
        <p:spPr>
          <a:xfrm>
            <a:off x="838200" y="1241162"/>
            <a:ext cx="10515600" cy="4942821"/>
          </a:xfrm>
        </p:spPr>
        <p:txBody>
          <a:bodyPr>
            <a:normAutofit/>
          </a:bodyPr>
          <a:lstStyle/>
          <a:p>
            <a:pPr marL="0" indent="0">
              <a:buNone/>
            </a:pPr>
            <a:r>
              <a:rPr lang="en-GB" dirty="0"/>
              <a:t>C1</a:t>
            </a:r>
          </a:p>
          <a:p>
            <a:pPr marL="0" indent="0">
              <a:buNone/>
            </a:pPr>
            <a:r>
              <a:rPr lang="en-GB" dirty="0"/>
              <a:t>Planning applications for additional community facilities or extensions to existing community facilities shall be favourably reviewed subject to Regulation and compliance with other Policies in this Plan.</a:t>
            </a:r>
          </a:p>
          <a:p>
            <a:pPr marL="0" indent="0">
              <a:buNone/>
            </a:pPr>
            <a:r>
              <a:rPr lang="en-GB" dirty="0"/>
              <a:t>C2 </a:t>
            </a:r>
          </a:p>
          <a:p>
            <a:pPr marL="0" indent="0">
              <a:buNone/>
            </a:pPr>
            <a:r>
              <a:rPr lang="en-GB" dirty="0"/>
              <a:t>Planning applications for the provision of, or modification to, a village public house and / or restaurant as a community facility will favourably considered subject to compliance with Regulations and other Policies in this Plan.</a:t>
            </a:r>
          </a:p>
          <a:p>
            <a:pPr marL="0" indent="0">
              <a:buNone/>
            </a:pPr>
            <a:r>
              <a:rPr lang="en-GB" i="1" dirty="0">
                <a:solidFill>
                  <a:schemeClr val="accent1">
                    <a:lumMod val="75000"/>
                  </a:schemeClr>
                </a:solidFill>
              </a:rPr>
              <a:t>Justification: Accords with view of majority of responders – who wish to see additional amenities and a return of the ‘Pub’.</a:t>
            </a:r>
          </a:p>
          <a:p>
            <a:endParaRPr lang="en-US" dirty="0"/>
          </a:p>
        </p:txBody>
      </p:sp>
    </p:spTree>
    <p:extLst>
      <p:ext uri="{BB962C8B-B14F-4D97-AF65-F5344CB8AC3E}">
        <p14:creationId xmlns:p14="http://schemas.microsoft.com/office/powerpoint/2010/main" val="6085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0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Carbon Reduction / Energy Efficiency and Energy Production</a:t>
            </a:r>
            <a:endParaRPr lang="en-US" sz="3200" b="1" dirty="0"/>
          </a:p>
        </p:txBody>
      </p:sp>
      <p:sp>
        <p:nvSpPr>
          <p:cNvPr id="3" name="Content Placeholder 2"/>
          <p:cNvSpPr>
            <a:spLocks noGrp="1"/>
          </p:cNvSpPr>
          <p:nvPr>
            <p:ph idx="1"/>
          </p:nvPr>
        </p:nvSpPr>
        <p:spPr>
          <a:xfrm>
            <a:off x="838200" y="1872758"/>
            <a:ext cx="10515600" cy="4351338"/>
          </a:xfrm>
        </p:spPr>
        <p:txBody>
          <a:bodyPr/>
          <a:lstStyle/>
          <a:p>
            <a:r>
              <a:rPr lang="en-GB" dirty="0"/>
              <a:t>The importance of carbon reduction and energy saving / generation technologies is acknowledged. </a:t>
            </a:r>
          </a:p>
          <a:p>
            <a:r>
              <a:rPr lang="en-GB" dirty="0"/>
              <a:t>The Parish contains 3 medium sized and two smaller sized commercial wind turbines. Any further development of carbon reduction or energy efficient technologies will comply with current regulation and be considered against the overall impact on the social, economic and natural environments of the Parish and the following specific policies:</a:t>
            </a:r>
            <a:endParaRPr lang="en-US" dirty="0"/>
          </a:p>
        </p:txBody>
      </p:sp>
    </p:spTree>
    <p:extLst>
      <p:ext uri="{BB962C8B-B14F-4D97-AF65-F5344CB8AC3E}">
        <p14:creationId xmlns:p14="http://schemas.microsoft.com/office/powerpoint/2010/main" val="1319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52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GB" sz="3200" b="1" dirty="0"/>
              <a:t>Carbon Reduction / Energy Efficiency and Energy Production Policies</a:t>
            </a:r>
            <a:endParaRPr lang="en-US" sz="3200" b="1" dirty="0"/>
          </a:p>
        </p:txBody>
      </p:sp>
      <p:sp>
        <p:nvSpPr>
          <p:cNvPr id="3" name="Content Placeholder 2"/>
          <p:cNvSpPr>
            <a:spLocks noGrp="1"/>
          </p:cNvSpPr>
          <p:nvPr>
            <p:ph idx="1"/>
          </p:nvPr>
        </p:nvSpPr>
        <p:spPr>
          <a:xfrm>
            <a:off x="838200" y="1542821"/>
            <a:ext cx="10515600" cy="4351338"/>
          </a:xfrm>
        </p:spPr>
        <p:txBody>
          <a:bodyPr>
            <a:normAutofit fontScale="92500" lnSpcReduction="20000"/>
          </a:bodyPr>
          <a:lstStyle/>
          <a:p>
            <a:pPr marL="0" indent="0">
              <a:buNone/>
            </a:pPr>
            <a:r>
              <a:rPr lang="en-GB" dirty="0"/>
              <a:t>EE1 </a:t>
            </a:r>
          </a:p>
          <a:p>
            <a:pPr marL="0" indent="0">
              <a:buNone/>
            </a:pPr>
            <a:r>
              <a:rPr lang="en-GB" dirty="0"/>
              <a:t>Where this aligns with Regulations, planning applications for the development of small scale carbon reduction or energy saving / generation projects will be evaluated against the following criteria:</a:t>
            </a:r>
          </a:p>
          <a:p>
            <a:pPr marL="0" indent="0">
              <a:buNone/>
            </a:pPr>
            <a:r>
              <a:rPr lang="en-GB" dirty="0"/>
              <a:t>-	Majority support of the Community</a:t>
            </a:r>
          </a:p>
          <a:p>
            <a:pPr marL="0" indent="0">
              <a:buNone/>
            </a:pPr>
            <a:r>
              <a:rPr lang="en-GB" dirty="0"/>
              <a:t>-	Benefit to the Community</a:t>
            </a:r>
          </a:p>
          <a:p>
            <a:pPr marL="0" indent="0">
              <a:buNone/>
            </a:pPr>
            <a:r>
              <a:rPr lang="en-GB" dirty="0"/>
              <a:t>-	Impact on the social, economic and natural environments of the 	Parish.</a:t>
            </a:r>
          </a:p>
          <a:p>
            <a:pPr marL="0" indent="0">
              <a:buNone/>
            </a:pPr>
            <a:r>
              <a:rPr lang="en-GB" i="1" dirty="0">
                <a:solidFill>
                  <a:schemeClr val="accent1">
                    <a:lumMod val="75000"/>
                  </a:schemeClr>
                </a:solidFill>
              </a:rPr>
              <a:t>Justification: Acknowledges that overarching Regulations prevail but accords with view of majority of responders in circumstances where LNP prevails and reflects ministerial statement by Secretary of State for Communities </a:t>
            </a:r>
            <a:r>
              <a:rPr lang="en-GB" i="1">
                <a:solidFill>
                  <a:schemeClr val="accent1">
                    <a:lumMod val="75000"/>
                  </a:schemeClr>
                </a:solidFill>
              </a:rPr>
              <a:t>and Local Government </a:t>
            </a:r>
            <a:r>
              <a:rPr lang="en-GB" i="1" dirty="0">
                <a:solidFill>
                  <a:schemeClr val="accent1">
                    <a:lumMod val="75000"/>
                  </a:schemeClr>
                </a:solidFill>
              </a:rPr>
              <a:t>(Greg Clark) on 18 Jun 2015</a:t>
            </a:r>
            <a:endParaRPr lang="en-US" i="1" dirty="0">
              <a:solidFill>
                <a:schemeClr val="accent1">
                  <a:lumMod val="75000"/>
                </a:schemeClr>
              </a:solidFill>
            </a:endParaRPr>
          </a:p>
        </p:txBody>
      </p:sp>
    </p:spTree>
    <p:extLst>
      <p:ext uri="{BB962C8B-B14F-4D97-AF65-F5344CB8AC3E}">
        <p14:creationId xmlns:p14="http://schemas.microsoft.com/office/powerpoint/2010/main" val="41084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577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GB" sz="3200" b="1" dirty="0"/>
              <a:t>Carbon Reduction / Energy Efficiency and Energy Production Policies (Cont’d)</a:t>
            </a:r>
            <a:endParaRPr lang="en-US" sz="3200" b="1" dirty="0"/>
          </a:p>
        </p:txBody>
      </p:sp>
      <p:sp>
        <p:nvSpPr>
          <p:cNvPr id="3" name="Content Placeholder 2"/>
          <p:cNvSpPr>
            <a:spLocks noGrp="1"/>
          </p:cNvSpPr>
          <p:nvPr>
            <p:ph idx="1"/>
          </p:nvPr>
        </p:nvSpPr>
        <p:spPr>
          <a:xfrm>
            <a:off x="838200" y="1552247"/>
            <a:ext cx="10515600" cy="4556322"/>
          </a:xfrm>
        </p:spPr>
        <p:txBody>
          <a:bodyPr/>
          <a:lstStyle/>
          <a:p>
            <a:pPr marL="0" indent="0">
              <a:buNone/>
            </a:pPr>
            <a:r>
              <a:rPr lang="en-GB" dirty="0"/>
              <a:t>EE2</a:t>
            </a:r>
          </a:p>
          <a:p>
            <a:pPr marL="0" indent="0">
              <a:buNone/>
            </a:pPr>
            <a:r>
              <a:rPr lang="en-GB" dirty="0"/>
              <a:t>No areas suitable for the development of further medium or large commercial wind turbines have been identified. Where this aligns with Regulations, planning applications for the development of medium and large wind turbines, solar farms or other industrial scale carbon reduction or energy saving / generating projects within the Parish will not be supported</a:t>
            </a:r>
          </a:p>
          <a:p>
            <a:pPr marL="0" indent="0">
              <a:buNone/>
            </a:pPr>
            <a:r>
              <a:rPr lang="en-GB" i="1" dirty="0">
                <a:solidFill>
                  <a:schemeClr val="accent1">
                    <a:lumMod val="75000"/>
                  </a:schemeClr>
                </a:solidFill>
              </a:rPr>
              <a:t>Justification: Acknowledges that overarching Regulations prevail but accords with view of majority of responders in circumstances where LNP prevails.</a:t>
            </a:r>
          </a:p>
        </p:txBody>
      </p:sp>
    </p:spTree>
    <p:extLst>
      <p:ext uri="{BB962C8B-B14F-4D97-AF65-F5344CB8AC3E}">
        <p14:creationId xmlns:p14="http://schemas.microsoft.com/office/powerpoint/2010/main" val="28228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552"/>
            <a:ext cx="10515600" cy="85093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dirty="0"/>
              <a:t>Local Services and Infrastructure Background</a:t>
            </a:r>
          </a:p>
        </p:txBody>
      </p:sp>
      <p:sp>
        <p:nvSpPr>
          <p:cNvPr id="3" name="Content Placeholder 2"/>
          <p:cNvSpPr>
            <a:spLocks noGrp="1"/>
          </p:cNvSpPr>
          <p:nvPr>
            <p:ph idx="1"/>
          </p:nvPr>
        </p:nvSpPr>
        <p:spPr>
          <a:xfrm>
            <a:off x="838200" y="1825624"/>
            <a:ext cx="10515600" cy="4782565"/>
          </a:xfrm>
        </p:spPr>
        <p:txBody>
          <a:bodyPr>
            <a:normAutofit/>
          </a:bodyPr>
          <a:lstStyle/>
          <a:p>
            <a:r>
              <a:rPr lang="en-GB" dirty="0"/>
              <a:t>The importance of early learning is recognised and the Parish already contains a nursery facility, the Ladybirds. </a:t>
            </a:r>
          </a:p>
          <a:p>
            <a:r>
              <a:rPr lang="en-GB" dirty="0"/>
              <a:t>The contribution of an infant and primary school in attracting and sustaining younger families in the community is acknowledged.</a:t>
            </a:r>
          </a:p>
          <a:p>
            <a:r>
              <a:rPr lang="en-GB" dirty="0"/>
              <a:t> Lanreath village School was closed in 2007 with only 11 pupils on roll.</a:t>
            </a:r>
          </a:p>
          <a:p>
            <a:r>
              <a:rPr lang="en-GB" dirty="0"/>
              <a:t>New residential housing developments in </a:t>
            </a:r>
            <a:r>
              <a:rPr lang="en-GB" dirty="0" err="1"/>
              <a:t>Pelynt</a:t>
            </a:r>
            <a:r>
              <a:rPr lang="en-GB" dirty="0"/>
              <a:t> and East </a:t>
            </a:r>
            <a:r>
              <a:rPr lang="en-GB" dirty="0" err="1"/>
              <a:t>Taphouse</a:t>
            </a:r>
            <a:r>
              <a:rPr lang="en-GB" dirty="0"/>
              <a:t> may place a future strain on admissions for children in the Lanreath Parish to </a:t>
            </a:r>
            <a:r>
              <a:rPr lang="en-GB" dirty="0" err="1"/>
              <a:t>Pelynt</a:t>
            </a:r>
            <a:r>
              <a:rPr lang="en-GB" dirty="0"/>
              <a:t> and Braddock Schools. </a:t>
            </a:r>
          </a:p>
          <a:p>
            <a:r>
              <a:rPr lang="en-GB" dirty="0"/>
              <a:t>Should a future need arise, consideration for re-establishing a school in the Parish is addressed in the following Policies:</a:t>
            </a:r>
            <a:endParaRPr lang="en-US" dirty="0"/>
          </a:p>
        </p:txBody>
      </p:sp>
    </p:spTree>
    <p:extLst>
      <p:ext uri="{BB962C8B-B14F-4D97-AF65-F5344CB8AC3E}">
        <p14:creationId xmlns:p14="http://schemas.microsoft.com/office/powerpoint/2010/main" val="406232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83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What is a Neighbourhood Plan - Refresh</a:t>
            </a:r>
            <a:endParaRPr lang="en-US" sz="3200" b="1" dirty="0"/>
          </a:p>
        </p:txBody>
      </p:sp>
      <p:sp>
        <p:nvSpPr>
          <p:cNvPr id="3" name="Content Placeholder 2"/>
          <p:cNvSpPr>
            <a:spLocks noGrp="1"/>
          </p:cNvSpPr>
          <p:nvPr>
            <p:ph idx="1"/>
          </p:nvPr>
        </p:nvSpPr>
        <p:spPr>
          <a:xfrm>
            <a:off x="838200" y="1348034"/>
            <a:ext cx="10515600" cy="5335570"/>
          </a:xfrm>
        </p:spPr>
        <p:txBody>
          <a:bodyPr>
            <a:normAutofit fontScale="85000" lnSpcReduction="20000"/>
          </a:bodyPr>
          <a:lstStyle/>
          <a:p>
            <a:r>
              <a:rPr lang="en-GB" dirty="0"/>
              <a:t>Neighbourhood planning gives communities the opportunity to direct the development of their areas through creating plans and policies.</a:t>
            </a:r>
          </a:p>
          <a:p>
            <a:r>
              <a:rPr lang="en-GB" dirty="0"/>
              <a:t>Derives from the National Planning Policy Framework enacted through the Neighbourhood Planning (General) Regulations 2012.</a:t>
            </a:r>
          </a:p>
          <a:p>
            <a:r>
              <a:rPr lang="en-GB" dirty="0"/>
              <a:t>A neighbourhood plan should support the strategic development needs set out in the Local Plan and plan positively to support local development.</a:t>
            </a:r>
          </a:p>
          <a:p>
            <a:r>
              <a:rPr lang="en-GB" dirty="0"/>
              <a:t>A neighbourhood plan must address the </a:t>
            </a:r>
            <a:r>
              <a:rPr lang="en-GB" b="1" u="sng" dirty="0"/>
              <a:t>development and use of land</a:t>
            </a:r>
            <a:r>
              <a:rPr lang="en-GB" dirty="0"/>
              <a:t>. Once ‘made’ (brought into legal force) the neighbourhood plan will become part of the statutory development plan. Applications for planning permission must be determined in accordance with the development plan, unless material considerations indicate otherwise.</a:t>
            </a:r>
          </a:p>
          <a:p>
            <a:r>
              <a:rPr lang="en-GB" dirty="0"/>
              <a:t>Neighbourhood planning can inspire local people and businesses to consider other ways to improve their neighbourhood than through the development and use of land. They may identify specific action or policies to deliver these improvements. Wider community aspirations than those relating to development and use of land can be included in a neighbourhood plan, but actions dealing with non land use matters should be clearly identifiable. For example, set out in a companion document or annex.</a:t>
            </a:r>
          </a:p>
          <a:p>
            <a:endParaRPr lang="en-US" dirty="0"/>
          </a:p>
        </p:txBody>
      </p:sp>
    </p:spTree>
    <p:extLst>
      <p:ext uri="{BB962C8B-B14F-4D97-AF65-F5344CB8AC3E}">
        <p14:creationId xmlns:p14="http://schemas.microsoft.com/office/powerpoint/2010/main" val="40754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6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dirty="0"/>
              <a:t>Local Services and Infrastructure Policies</a:t>
            </a:r>
          </a:p>
        </p:txBody>
      </p:sp>
      <p:sp>
        <p:nvSpPr>
          <p:cNvPr id="3" name="Content Placeholder 2"/>
          <p:cNvSpPr>
            <a:spLocks noGrp="1"/>
          </p:cNvSpPr>
          <p:nvPr>
            <p:ph idx="1"/>
          </p:nvPr>
        </p:nvSpPr>
        <p:spPr>
          <a:xfrm>
            <a:off x="838200" y="1288297"/>
            <a:ext cx="10515600" cy="4351338"/>
          </a:xfrm>
        </p:spPr>
        <p:txBody>
          <a:bodyPr>
            <a:normAutofit fontScale="77500" lnSpcReduction="20000"/>
          </a:bodyPr>
          <a:lstStyle/>
          <a:p>
            <a:pPr marL="0" indent="0">
              <a:buNone/>
            </a:pPr>
            <a:r>
              <a:rPr lang="en-GB" dirty="0"/>
              <a:t>LS1</a:t>
            </a:r>
          </a:p>
          <a:p>
            <a:pPr marL="0" indent="0">
              <a:buNone/>
            </a:pPr>
            <a:r>
              <a:rPr lang="en-GB" dirty="0"/>
              <a:t>Planning applications for the establishment of an infant / primary school adjacent to the Village of Lanreath will be favourably considered subject to compliance with Regulations and other Policies in this Plan. </a:t>
            </a:r>
          </a:p>
          <a:p>
            <a:pPr marL="0" indent="0">
              <a:buNone/>
            </a:pPr>
            <a:r>
              <a:rPr lang="en-GB" dirty="0"/>
              <a:t>LS2</a:t>
            </a:r>
          </a:p>
          <a:p>
            <a:pPr marL="0" indent="0">
              <a:buNone/>
            </a:pPr>
            <a:r>
              <a:rPr lang="en-GB" dirty="0"/>
              <a:t>Any proposals for the establishment of a new school shall take into consideration the impact on adjacent residential and/or commercial   properties and provide the following:</a:t>
            </a:r>
          </a:p>
          <a:p>
            <a:pPr marL="0" indent="0">
              <a:buNone/>
            </a:pPr>
            <a:r>
              <a:rPr lang="en-GB" dirty="0"/>
              <a:t>- safe access to the school for pupils </a:t>
            </a:r>
          </a:p>
          <a:p>
            <a:pPr marL="0" indent="0">
              <a:buNone/>
            </a:pPr>
            <a:r>
              <a:rPr lang="en-GB" dirty="0"/>
              <a:t>- safe access and adequate parking for vehicles used to drop-off and collect pupils and for school staff</a:t>
            </a:r>
          </a:p>
          <a:p>
            <a:pPr>
              <a:buFontTx/>
              <a:buChar char="-"/>
            </a:pPr>
            <a:r>
              <a:rPr lang="en-GB" dirty="0"/>
              <a:t>adequate safe play and recreation areas for the pupils within the curtilage of the school.</a:t>
            </a:r>
          </a:p>
          <a:p>
            <a:pPr marL="0" indent="0">
              <a:buNone/>
            </a:pPr>
            <a:r>
              <a:rPr lang="en-GB" i="1" dirty="0">
                <a:solidFill>
                  <a:schemeClr val="accent1">
                    <a:lumMod val="75000"/>
                  </a:schemeClr>
                </a:solidFill>
              </a:rPr>
              <a:t>Justification: Accords with comments from responders on the importance of a school to the community and provides a framework within the LNP should a planning application for a new facility be received in the future.</a:t>
            </a:r>
          </a:p>
          <a:p>
            <a:endParaRPr lang="en-US" dirty="0"/>
          </a:p>
        </p:txBody>
      </p:sp>
    </p:spTree>
    <p:extLst>
      <p:ext uri="{BB962C8B-B14F-4D97-AF65-F5344CB8AC3E}">
        <p14:creationId xmlns:p14="http://schemas.microsoft.com/office/powerpoint/2010/main" val="299722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What happens next? LNP Timeline.</a:t>
            </a:r>
            <a:endParaRPr lang="en-US" sz="3200" b="1" dirty="0"/>
          </a:p>
        </p:txBody>
      </p:sp>
      <p:pic>
        <p:nvPicPr>
          <p:cNvPr id="4" name="Content Placeholder 3"/>
          <p:cNvPicPr>
            <a:picLocks noGrp="1" noChangeAspect="1"/>
          </p:cNvPicPr>
          <p:nvPr>
            <p:ph idx="1"/>
          </p:nvPr>
        </p:nvPicPr>
        <p:blipFill>
          <a:blip r:embed="rId2"/>
          <a:stretch>
            <a:fillRect/>
          </a:stretch>
        </p:blipFill>
        <p:spPr>
          <a:xfrm>
            <a:off x="586943" y="1545996"/>
            <a:ext cx="11291520" cy="4600280"/>
          </a:xfrm>
          <a:prstGeom prst="rect">
            <a:avLst/>
          </a:prstGeom>
        </p:spPr>
      </p:pic>
    </p:spTree>
    <p:extLst>
      <p:ext uri="{BB962C8B-B14F-4D97-AF65-F5344CB8AC3E}">
        <p14:creationId xmlns:p14="http://schemas.microsoft.com/office/powerpoint/2010/main" val="49904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39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How to Respond / Who to Contact</a:t>
            </a:r>
            <a:endParaRPr lang="en-US" sz="3200" b="1" dirty="0"/>
          </a:p>
        </p:txBody>
      </p:sp>
      <p:sp>
        <p:nvSpPr>
          <p:cNvPr id="3" name="Content Placeholder 2"/>
          <p:cNvSpPr>
            <a:spLocks noGrp="1"/>
          </p:cNvSpPr>
          <p:nvPr>
            <p:ph idx="1"/>
          </p:nvPr>
        </p:nvSpPr>
        <p:spPr>
          <a:xfrm>
            <a:off x="838200" y="1178351"/>
            <a:ext cx="10515600" cy="4998612"/>
          </a:xfrm>
        </p:spPr>
        <p:txBody>
          <a:bodyPr/>
          <a:lstStyle/>
          <a:p>
            <a:pPr marL="0" indent="0">
              <a:buNone/>
            </a:pPr>
            <a:r>
              <a:rPr lang="en-GB" dirty="0"/>
              <a:t>Details will be published in Lanreath Lifestyle ahead of 6 week official Public Consultation period but comments may be directed through the Steering Group Chairman:</a:t>
            </a:r>
          </a:p>
          <a:p>
            <a:pPr marL="0" indent="0">
              <a:buNone/>
            </a:pPr>
            <a:r>
              <a:rPr lang="en-GB" dirty="0"/>
              <a:t>Peter Seaman</a:t>
            </a:r>
          </a:p>
          <a:p>
            <a:pPr marL="0" indent="0">
              <a:buNone/>
            </a:pPr>
            <a:r>
              <a:rPr lang="en-GB" dirty="0"/>
              <a:t>Email. </a:t>
            </a:r>
            <a:r>
              <a:rPr lang="en-GB" dirty="0">
                <a:hlinkClick r:id="rId2"/>
              </a:rPr>
              <a:t>pandcseaman@aol.com</a:t>
            </a:r>
            <a:endParaRPr lang="en-GB" dirty="0"/>
          </a:p>
          <a:p>
            <a:pPr marL="0" indent="0">
              <a:buNone/>
            </a:pPr>
            <a:r>
              <a:rPr lang="en-GB" dirty="0"/>
              <a:t>01503 220726</a:t>
            </a:r>
          </a:p>
          <a:p>
            <a:pPr marL="0" indent="0">
              <a:buNone/>
            </a:pPr>
            <a:endParaRPr lang="en-GB" dirty="0"/>
          </a:p>
          <a:p>
            <a:pPr marL="0" indent="0">
              <a:buNone/>
            </a:pPr>
            <a:r>
              <a:rPr lang="en-GB" dirty="0"/>
              <a:t>or through the Parish Clerk</a:t>
            </a:r>
          </a:p>
          <a:p>
            <a:pPr marL="0" indent="0">
              <a:buNone/>
            </a:pPr>
            <a:r>
              <a:rPr lang="en-GB" dirty="0"/>
              <a:t>Lynda Rigler</a:t>
            </a:r>
          </a:p>
          <a:p>
            <a:pPr marL="0" indent="0">
              <a:buNone/>
            </a:pPr>
            <a:r>
              <a:rPr lang="en-GB" dirty="0"/>
              <a:t>Email.  </a:t>
            </a:r>
            <a:r>
              <a:rPr lang="en-GB" u="sng" dirty="0">
                <a:solidFill>
                  <a:schemeClr val="accent1">
                    <a:lumMod val="75000"/>
                  </a:schemeClr>
                </a:solidFill>
              </a:rPr>
              <a:t>lyndarigler@Tiscali.co.uk</a:t>
            </a:r>
            <a:endParaRPr lang="en-US" u="sng" dirty="0">
              <a:solidFill>
                <a:schemeClr val="accent1">
                  <a:lumMod val="75000"/>
                </a:schemeClr>
              </a:solidFill>
            </a:endParaRPr>
          </a:p>
        </p:txBody>
      </p:sp>
    </p:spTree>
    <p:extLst>
      <p:ext uri="{BB962C8B-B14F-4D97-AF65-F5344CB8AC3E}">
        <p14:creationId xmlns:p14="http://schemas.microsoft.com/office/powerpoint/2010/main" val="1245070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322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Questions / Queries – Are we on the right Track?</a:t>
            </a:r>
            <a:endParaRPr lang="en-US" sz="3200" b="1" dirty="0"/>
          </a:p>
        </p:txBody>
      </p:sp>
      <p:sp>
        <p:nvSpPr>
          <p:cNvPr id="3" name="Content Placeholder 2"/>
          <p:cNvSpPr>
            <a:spLocks noGrp="1"/>
          </p:cNvSpPr>
          <p:nvPr>
            <p:ph idx="1"/>
          </p:nvPr>
        </p:nvSpPr>
        <p:spPr>
          <a:xfrm>
            <a:off x="1580168" y="3117097"/>
            <a:ext cx="9031664" cy="1040123"/>
          </a:xfrm>
        </p:spPr>
        <p:txBody>
          <a:bodyPr>
            <a:normAutofit/>
          </a:bodyPr>
          <a:lstStyle/>
          <a:p>
            <a:pPr marL="0" indent="0" algn="ctr">
              <a:buNone/>
            </a:pPr>
            <a:r>
              <a:rPr lang="en-GB" sz="3600" dirty="0"/>
              <a:t>Thank you for your engagement and assistance</a:t>
            </a:r>
            <a:endParaRPr lang="en-US" sz="3600" dirty="0"/>
          </a:p>
        </p:txBody>
      </p:sp>
    </p:spTree>
    <p:extLst>
      <p:ext uri="{BB962C8B-B14F-4D97-AF65-F5344CB8AC3E}">
        <p14:creationId xmlns:p14="http://schemas.microsoft.com/office/powerpoint/2010/main" val="411581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49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Neighbourhood Plan Process</a:t>
            </a:r>
            <a:endParaRPr lang="en-US" sz="3200" b="1" dirty="0"/>
          </a:p>
        </p:txBody>
      </p:sp>
      <p:pic>
        <p:nvPicPr>
          <p:cNvPr id="4" name="Content Placeholder 3"/>
          <p:cNvPicPr>
            <a:picLocks noGrp="1" noChangeAspect="1"/>
          </p:cNvPicPr>
          <p:nvPr>
            <p:ph idx="1"/>
          </p:nvPr>
        </p:nvPicPr>
        <p:blipFill>
          <a:blip r:embed="rId2"/>
          <a:stretch>
            <a:fillRect/>
          </a:stretch>
        </p:blipFill>
        <p:spPr>
          <a:xfrm>
            <a:off x="1251299" y="1150070"/>
            <a:ext cx="8882516" cy="5378526"/>
          </a:xfrm>
          <a:prstGeom prst="rect">
            <a:avLst/>
          </a:prstGeom>
        </p:spPr>
      </p:pic>
      <p:sp>
        <p:nvSpPr>
          <p:cNvPr id="6" name="Bent Arrow 5"/>
          <p:cNvSpPr/>
          <p:nvPr/>
        </p:nvSpPr>
        <p:spPr>
          <a:xfrm rot="10800000" flipV="1">
            <a:off x="6669463" y="3777697"/>
            <a:ext cx="841248" cy="770736"/>
          </a:xfrm>
          <a:prstGeom prst="bentArrow">
            <a:avLst>
              <a:gd name="adj1" fmla="val 25000"/>
              <a:gd name="adj2" fmla="val 25000"/>
              <a:gd name="adj3" fmla="val 25000"/>
              <a:gd name="adj4" fmla="val 59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096000" y="4548433"/>
            <a:ext cx="2948628" cy="523220"/>
          </a:xfrm>
          <a:prstGeom prst="rect">
            <a:avLst/>
          </a:prstGeom>
          <a:noFill/>
        </p:spPr>
        <p:txBody>
          <a:bodyPr wrap="none" rtlCol="0">
            <a:spAutoFit/>
          </a:bodyPr>
          <a:lstStyle/>
          <a:p>
            <a:r>
              <a:rPr lang="en-GB" sz="2800" dirty="0"/>
              <a:t>Where we are now</a:t>
            </a:r>
            <a:endParaRPr lang="en-US" sz="2800" dirty="0"/>
          </a:p>
        </p:txBody>
      </p:sp>
    </p:spTree>
    <p:extLst>
      <p:ext uri="{BB962C8B-B14F-4D97-AF65-F5344CB8AC3E}">
        <p14:creationId xmlns:p14="http://schemas.microsoft.com/office/powerpoint/2010/main" val="199412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89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Evidence Base Report</a:t>
            </a:r>
            <a:endParaRPr lang="en-US" sz="3200" b="1" dirty="0"/>
          </a:p>
        </p:txBody>
      </p:sp>
      <p:sp>
        <p:nvSpPr>
          <p:cNvPr id="3" name="Content Placeholder 2"/>
          <p:cNvSpPr>
            <a:spLocks noGrp="1"/>
          </p:cNvSpPr>
          <p:nvPr>
            <p:ph idx="1"/>
          </p:nvPr>
        </p:nvSpPr>
        <p:spPr>
          <a:xfrm>
            <a:off x="838200" y="1344858"/>
            <a:ext cx="10515600" cy="4351338"/>
          </a:xfrm>
        </p:spPr>
        <p:txBody>
          <a:bodyPr>
            <a:normAutofit fontScale="92500" lnSpcReduction="20000"/>
          </a:bodyPr>
          <a:lstStyle/>
          <a:p>
            <a:r>
              <a:rPr lang="en-GB" dirty="0"/>
              <a:t>Provides an evidential base to demonstrate the needs of the community in an objective way and assists in supporting choices made in developing key themes and priorities in the Neighbourhood Plan.</a:t>
            </a:r>
          </a:p>
          <a:p>
            <a:r>
              <a:rPr lang="en-GB" dirty="0"/>
              <a:t>The Parish Council (through LNDP Steering Group) commissioned AECOM to draft the Evidence Base Report using grant funds.</a:t>
            </a:r>
          </a:p>
          <a:p>
            <a:r>
              <a:rPr lang="en-GB" dirty="0"/>
              <a:t>1</a:t>
            </a:r>
            <a:r>
              <a:rPr lang="en-GB" baseline="30000" dirty="0"/>
              <a:t>st</a:t>
            </a:r>
            <a:r>
              <a:rPr lang="en-GB" dirty="0"/>
              <a:t> Draft Received 24</a:t>
            </a:r>
            <a:r>
              <a:rPr lang="en-GB" baseline="30000" dirty="0"/>
              <a:t>th</a:t>
            </a:r>
            <a:r>
              <a:rPr lang="en-GB" dirty="0"/>
              <a:t> February 2016</a:t>
            </a:r>
          </a:p>
          <a:p>
            <a:r>
              <a:rPr lang="en-GB" dirty="0"/>
              <a:t>Review and comment by Steering Group</a:t>
            </a:r>
          </a:p>
          <a:p>
            <a:r>
              <a:rPr lang="en-GB" dirty="0"/>
              <a:t>Final Draft received 31</a:t>
            </a:r>
            <a:r>
              <a:rPr lang="en-GB" baseline="30000" dirty="0"/>
              <a:t>st</a:t>
            </a:r>
            <a:r>
              <a:rPr lang="en-GB" dirty="0"/>
              <a:t> May 2016</a:t>
            </a:r>
          </a:p>
          <a:p>
            <a:r>
              <a:rPr lang="en-GB" dirty="0"/>
              <a:t>Available on Website</a:t>
            </a:r>
          </a:p>
          <a:p>
            <a:r>
              <a:rPr lang="en-GB" dirty="0"/>
              <a:t>Hard copies for review here and at Lanreath Village</a:t>
            </a:r>
          </a:p>
          <a:p>
            <a:pPr marL="0" indent="0">
              <a:buNone/>
            </a:pPr>
            <a:r>
              <a:rPr lang="en-GB" dirty="0"/>
              <a:t>   Shop</a:t>
            </a:r>
            <a:endParaRPr lang="en-US" dirty="0"/>
          </a:p>
        </p:txBody>
      </p:sp>
      <p:pic>
        <p:nvPicPr>
          <p:cNvPr id="4" name="Picture 3"/>
          <p:cNvPicPr>
            <a:picLocks noChangeAspect="1"/>
          </p:cNvPicPr>
          <p:nvPr/>
        </p:nvPicPr>
        <p:blipFill>
          <a:blip r:embed="rId2"/>
          <a:stretch>
            <a:fillRect/>
          </a:stretch>
        </p:blipFill>
        <p:spPr>
          <a:xfrm>
            <a:off x="8154187" y="2711122"/>
            <a:ext cx="3199614" cy="4002370"/>
          </a:xfrm>
          <a:prstGeom prst="rect">
            <a:avLst/>
          </a:prstGeom>
        </p:spPr>
      </p:pic>
    </p:spTree>
    <p:extLst>
      <p:ext uri="{BB962C8B-B14F-4D97-AF65-F5344CB8AC3E}">
        <p14:creationId xmlns:p14="http://schemas.microsoft.com/office/powerpoint/2010/main" val="41020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8132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Lanreath Neighbourhood Plan Questionnaire</a:t>
            </a:r>
            <a:endParaRPr lang="en-US" sz="3200" b="1" dirty="0"/>
          </a:p>
        </p:txBody>
      </p:sp>
      <p:sp>
        <p:nvSpPr>
          <p:cNvPr id="3" name="Content Placeholder 2"/>
          <p:cNvSpPr>
            <a:spLocks noGrp="1"/>
          </p:cNvSpPr>
          <p:nvPr>
            <p:ph idx="1"/>
          </p:nvPr>
        </p:nvSpPr>
        <p:spPr>
          <a:xfrm>
            <a:off x="838201" y="1316578"/>
            <a:ext cx="10445684" cy="5338746"/>
          </a:xfrm>
        </p:spPr>
        <p:txBody>
          <a:bodyPr>
            <a:normAutofit/>
          </a:bodyPr>
          <a:lstStyle/>
          <a:p>
            <a:r>
              <a:rPr lang="en-GB" dirty="0"/>
              <a:t>Sent out to all households in Lanreath – by hand delivery or with ‘Lanreath Lifestyle’ distribution 1</a:t>
            </a:r>
            <a:r>
              <a:rPr lang="en-GB" baseline="30000" dirty="0"/>
              <a:t>st</a:t>
            </a:r>
            <a:r>
              <a:rPr lang="en-GB" dirty="0"/>
              <a:t> week in February 2016.</a:t>
            </a:r>
          </a:p>
          <a:p>
            <a:r>
              <a:rPr lang="en-GB" dirty="0"/>
              <a:t>Responses collected and collated into a Summary Report – available on website and hard copies available to view here and at Lanreath Village Shop.</a:t>
            </a:r>
          </a:p>
          <a:p>
            <a:r>
              <a:rPr lang="en-GB" dirty="0"/>
              <a:t>There are approximately 220 residences in the Parish of Lanreath, accommodating about 425 parishioners that are eligible to vote. </a:t>
            </a:r>
          </a:p>
          <a:p>
            <a:r>
              <a:rPr lang="en-GB" dirty="0"/>
              <a:t>A total of 77 completed questionnaires were returned. Some were completed by more than one respondent and therefore the returned questionnaires represented the responses of 110 parishioners representing 25.9% of the population of the Parish.</a:t>
            </a:r>
          </a:p>
          <a:p>
            <a:r>
              <a:rPr lang="en-GB" dirty="0"/>
              <a:t>Thank you to all who took the time to respond</a:t>
            </a:r>
            <a:endParaRPr lang="en-US" dirty="0"/>
          </a:p>
        </p:txBody>
      </p:sp>
    </p:spTree>
    <p:extLst>
      <p:ext uri="{BB962C8B-B14F-4D97-AF65-F5344CB8AC3E}">
        <p14:creationId xmlns:p14="http://schemas.microsoft.com/office/powerpoint/2010/main" val="175584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711"/>
            <a:ext cx="10515600" cy="84150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dirty="0"/>
              <a:t>Age of Responders</a:t>
            </a:r>
            <a:endParaRPr lang="en-US" sz="3200" dirty="0"/>
          </a:p>
        </p:txBody>
      </p:sp>
      <p:sp>
        <p:nvSpPr>
          <p:cNvPr id="5" name="TextBox 4"/>
          <p:cNvSpPr txBox="1"/>
          <p:nvPr/>
        </p:nvSpPr>
        <p:spPr>
          <a:xfrm>
            <a:off x="923041" y="5759777"/>
            <a:ext cx="10624794" cy="646331"/>
          </a:xfrm>
          <a:prstGeom prst="rect">
            <a:avLst/>
          </a:prstGeom>
          <a:noFill/>
        </p:spPr>
        <p:txBody>
          <a:bodyPr wrap="square" rtlCol="0">
            <a:spAutoFit/>
          </a:bodyPr>
          <a:lstStyle/>
          <a:p>
            <a:r>
              <a:rPr lang="en-GB" dirty="0"/>
              <a:t>In the 2011 census, 26.3% of the population of the Parish were in the 16 – 44 age group whereas only 6.9% of responses were received from this group.</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68973327"/>
              </p:ext>
            </p:extLst>
          </p:nvPr>
        </p:nvGraphicFramePr>
        <p:xfrm>
          <a:off x="838200" y="1451728"/>
          <a:ext cx="10515600" cy="4015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497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49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Employment Status of Responders</a:t>
            </a:r>
            <a:endParaRPr lang="en-US" sz="3200" b="1" dirty="0"/>
          </a:p>
        </p:txBody>
      </p:sp>
      <p:sp>
        <p:nvSpPr>
          <p:cNvPr id="6" name="TextBox 5"/>
          <p:cNvSpPr txBox="1"/>
          <p:nvPr/>
        </p:nvSpPr>
        <p:spPr>
          <a:xfrm>
            <a:off x="1234911" y="6146276"/>
            <a:ext cx="10118889" cy="369332"/>
          </a:xfrm>
          <a:prstGeom prst="rect">
            <a:avLst/>
          </a:prstGeom>
          <a:noFill/>
        </p:spPr>
        <p:txBody>
          <a:bodyPr wrap="square" rtlCol="0">
            <a:spAutoFit/>
          </a:bodyPr>
          <a:lstStyle/>
          <a:p>
            <a:endParaRPr lang="en-US" dirty="0"/>
          </a:p>
        </p:txBody>
      </p:sp>
      <p:sp>
        <p:nvSpPr>
          <p:cNvPr id="7" name="TextBox 6"/>
          <p:cNvSpPr txBox="1"/>
          <p:nvPr/>
        </p:nvSpPr>
        <p:spPr>
          <a:xfrm flipH="1">
            <a:off x="1131216" y="4553891"/>
            <a:ext cx="10148583" cy="2031325"/>
          </a:xfrm>
          <a:prstGeom prst="rect">
            <a:avLst/>
          </a:prstGeom>
          <a:noFill/>
        </p:spPr>
        <p:txBody>
          <a:bodyPr wrap="square" rtlCol="0">
            <a:spAutoFit/>
          </a:bodyPr>
          <a:lstStyle/>
          <a:p>
            <a:pPr marL="285750" indent="-285750">
              <a:buFont typeface="Arial" panose="020B0604020202020204" pitchFamily="34" charset="0"/>
              <a:buChar char="•"/>
            </a:pPr>
            <a:r>
              <a:rPr lang="en-GB" dirty="0"/>
              <a:t>High proportion of responders are retired compared with the proportion of the retired population in the Parish as a whole based on the 2011 Census data (18%). </a:t>
            </a:r>
          </a:p>
          <a:p>
            <a:pPr marL="285750" indent="-285750">
              <a:buFont typeface="Arial" panose="020B0604020202020204" pitchFamily="34" charset="0"/>
              <a:buChar char="•"/>
            </a:pPr>
            <a:r>
              <a:rPr lang="en-GB" dirty="0"/>
              <a:t>The proportion of responses received from the parishioners in current employment (41.5%) was lower than the proportion of the population in all forms of employment across the Parish as detailed in the Evidence Base Report (66%). </a:t>
            </a:r>
          </a:p>
          <a:p>
            <a:pPr marL="285750" indent="-285750">
              <a:buFont typeface="Arial" panose="020B0604020202020204" pitchFamily="34" charset="0"/>
              <a:buChar char="•"/>
            </a:pPr>
            <a:r>
              <a:rPr lang="en-GB" dirty="0"/>
              <a:t>The responses from students and disabled parishioners was broadly representative of these groups as detailed in the Evidence Base Report.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55244374"/>
              </p:ext>
            </p:extLst>
          </p:nvPr>
        </p:nvGraphicFramePr>
        <p:xfrm>
          <a:off x="912201" y="1225485"/>
          <a:ext cx="10441599" cy="3258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32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551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b="1" dirty="0"/>
              <a:t>Business Responses</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5844070"/>
              </p:ext>
            </p:extLst>
          </p:nvPr>
        </p:nvGraphicFramePr>
        <p:xfrm>
          <a:off x="838200" y="2431619"/>
          <a:ext cx="10515600" cy="39597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1508289"/>
            <a:ext cx="10515600" cy="923330"/>
          </a:xfrm>
          <a:prstGeom prst="rect">
            <a:avLst/>
          </a:prstGeom>
          <a:noFill/>
        </p:spPr>
        <p:txBody>
          <a:bodyPr wrap="square" rtlCol="0">
            <a:spAutoFit/>
          </a:bodyPr>
          <a:lstStyle/>
          <a:p>
            <a:r>
              <a:rPr lang="en-GB" dirty="0"/>
              <a:t>A total of 13 businesses responded to the questionnaire. Data collected for the Evidence Base Report indicates that there are at least 31 separate businesses in the Parish. The responses therefore represent approximately 42% of the business community</a:t>
            </a:r>
            <a:endParaRPr lang="en-US" dirty="0"/>
          </a:p>
        </p:txBody>
      </p:sp>
    </p:spTree>
    <p:extLst>
      <p:ext uri="{BB962C8B-B14F-4D97-AF65-F5344CB8AC3E}">
        <p14:creationId xmlns:p14="http://schemas.microsoft.com/office/powerpoint/2010/main" val="93591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2809</Words>
  <Application>Microsoft Office PowerPoint</Application>
  <PresentationFormat>Widescreen</PresentationFormat>
  <Paragraphs>197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Lanreath Neighbourhood Plan</vt:lpstr>
      <vt:lpstr>PowerPoint Presentation</vt:lpstr>
      <vt:lpstr>What is a Neighbourhood Plan - Refresh</vt:lpstr>
      <vt:lpstr>Neighbourhood Plan Process</vt:lpstr>
      <vt:lpstr>Evidence Base Report</vt:lpstr>
      <vt:lpstr>Lanreath Neighbourhood Plan Questionnaire</vt:lpstr>
      <vt:lpstr>Age of Responders</vt:lpstr>
      <vt:lpstr>Employment Status of Responders</vt:lpstr>
      <vt:lpstr>Business Responses</vt:lpstr>
      <vt:lpstr>Lanreath Neighbourhood Plan Framework</vt:lpstr>
      <vt:lpstr>Lanreath Neighbourhood Plan Framework</vt:lpstr>
      <vt:lpstr>Lanreath Neighbourhood Plan Framework</vt:lpstr>
      <vt:lpstr>Housing Development Background</vt:lpstr>
      <vt:lpstr>Housing Policies</vt:lpstr>
      <vt:lpstr>Housing Policies (Cont’d)</vt:lpstr>
      <vt:lpstr>Housing Policies (Cont’d)</vt:lpstr>
      <vt:lpstr>Housing Policies (Cont’d)</vt:lpstr>
      <vt:lpstr>Housing Policies (Cont’d)</vt:lpstr>
      <vt:lpstr>Commercial Development Background</vt:lpstr>
      <vt:lpstr>Commercial Policies</vt:lpstr>
      <vt:lpstr>Commercial Policies (Cont’d)</vt:lpstr>
      <vt:lpstr>Environment and Heritage Background</vt:lpstr>
      <vt:lpstr>Environment and Heritage Policies</vt:lpstr>
      <vt:lpstr>Community Background</vt:lpstr>
      <vt:lpstr>Community Policies</vt:lpstr>
      <vt:lpstr>Carbon Reduction / Energy Efficiency and Energy Production</vt:lpstr>
      <vt:lpstr>Carbon Reduction / Energy Efficiency and Energy Production Policies</vt:lpstr>
      <vt:lpstr>Carbon Reduction / Energy Efficiency and Energy Production Policies (Cont’d)</vt:lpstr>
      <vt:lpstr>Local Services and Infrastructure Background</vt:lpstr>
      <vt:lpstr>Local Services and Infrastructure Policies</vt:lpstr>
      <vt:lpstr>What happens next? LNP Timeline.</vt:lpstr>
      <vt:lpstr>How to Respond / Who to Contact</vt:lpstr>
      <vt:lpstr>Questions / Queries – Are we on the right Track?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Lanreath Neighbourhood Plan</dc:title>
  <dc:creator>Peter</dc:creator>
  <cp:lastModifiedBy>Peter</cp:lastModifiedBy>
  <cp:revision>43</cp:revision>
  <dcterms:created xsi:type="dcterms:W3CDTF">2016-06-06T10:30:15Z</dcterms:created>
  <dcterms:modified xsi:type="dcterms:W3CDTF">2016-06-09T15:25:04Z</dcterms:modified>
</cp:coreProperties>
</file>